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08" r:id="rId5"/>
    <p:sldMasterId id="2147483722" r:id="rId6"/>
    <p:sldMasterId id="2147483736" r:id="rId7"/>
  </p:sldMasterIdLst>
  <p:notesMasterIdLst>
    <p:notesMasterId r:id="rId27"/>
  </p:notesMasterIdLst>
  <p:sldIdLst>
    <p:sldId id="361" r:id="rId8"/>
    <p:sldId id="414" r:id="rId9"/>
    <p:sldId id="411" r:id="rId10"/>
    <p:sldId id="412" r:id="rId11"/>
    <p:sldId id="413" r:id="rId12"/>
    <p:sldId id="406" r:id="rId13"/>
    <p:sldId id="463" r:id="rId14"/>
    <p:sldId id="468" r:id="rId15"/>
    <p:sldId id="469" r:id="rId16"/>
    <p:sldId id="470" r:id="rId17"/>
    <p:sldId id="471" r:id="rId18"/>
    <p:sldId id="473" r:id="rId19"/>
    <p:sldId id="474" r:id="rId20"/>
    <p:sldId id="475" r:id="rId21"/>
    <p:sldId id="476" r:id="rId22"/>
    <p:sldId id="409" r:id="rId23"/>
    <p:sldId id="431" r:id="rId24"/>
    <p:sldId id="477" r:id="rId25"/>
    <p:sldId id="4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62C7152-4AAA-0F46-97D7-2C56FFB08BE6}">
          <p14:sldIdLst>
            <p14:sldId id="361"/>
            <p14:sldId id="414"/>
            <p14:sldId id="411"/>
            <p14:sldId id="412"/>
            <p14:sldId id="413"/>
          </p14:sldIdLst>
        </p14:section>
        <p14:section name="iTimekeep" id="{40E8DB23-FE6C-4F90-8BE1-CA48FB9FB952}">
          <p14:sldIdLst>
            <p14:sldId id="406"/>
            <p14:sldId id="463"/>
            <p14:sldId id="468"/>
            <p14:sldId id="469"/>
            <p14:sldId id="470"/>
            <p14:sldId id="471"/>
            <p14:sldId id="473"/>
            <p14:sldId id="474"/>
            <p14:sldId id="475"/>
            <p14:sldId id="476"/>
          </p14:sldIdLst>
        </p14:section>
        <p14:section name="OCG Live" id="{BF0ABD09-E830-4A14-862A-AA84AB773711}">
          <p14:sldIdLst>
            <p14:sldId id="409"/>
            <p14:sldId id="431"/>
            <p14:sldId id="477"/>
            <p14:sldId id="4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Burgess" initials="MB" lastIdx="3" clrIdx="0">
    <p:extLst>
      <p:ext uri="{19B8F6BF-5375-455C-9EA6-DF929625EA0E}">
        <p15:presenceInfo xmlns:p15="http://schemas.microsoft.com/office/powerpoint/2012/main" userId="S::marie.burgess@aderant.com::f1a613d1-b75b-42f5-9efe-d1cc918f4b23" providerId="AD"/>
      </p:ext>
    </p:extLst>
  </p:cmAuthor>
  <p:cmAuthor id="2" name="Brendan Roy" initials="BR" lastIdx="5" clrIdx="1">
    <p:extLst>
      <p:ext uri="{19B8F6BF-5375-455C-9EA6-DF929625EA0E}">
        <p15:presenceInfo xmlns:p15="http://schemas.microsoft.com/office/powerpoint/2012/main" userId="S::brendan.roy@aderant.com::a78acf5d-2fad-495e-8553-0c650829c4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947"/>
    <a:srgbClr val="379247"/>
    <a:srgbClr val="529247"/>
    <a:srgbClr val="527647"/>
    <a:srgbClr val="D3D4D7"/>
    <a:srgbClr val="B3C82D"/>
    <a:srgbClr val="C3D83F"/>
    <a:srgbClr val="D7EA57"/>
    <a:srgbClr val="4DB9EF"/>
    <a:srgbClr val="B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3"/>
    <p:restoredTop sz="85395" autoAdjust="0"/>
  </p:normalViewPr>
  <p:slideViewPr>
    <p:cSldViewPr snapToGrid="0">
      <p:cViewPr varScale="1">
        <p:scale>
          <a:sx n="52" d="100"/>
          <a:sy n="52" d="100"/>
        </p:scale>
        <p:origin x="52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27CC7-2C1E-4CF4-AECD-F4F405724019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C48F4-5136-42AC-B491-F2C43AB55B81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/>
            <a:t>iTimekeep for Outlook: </a:t>
          </a:r>
        </a:p>
        <a:p>
          <a:pPr>
            <a:lnSpc>
              <a:spcPct val="100000"/>
            </a:lnSpc>
          </a:pPr>
          <a:r>
            <a:rPr lang="en-US" b="0" i="0"/>
            <a:t>Requirements</a:t>
          </a:r>
          <a:endParaRPr lang="en-US"/>
        </a:p>
      </dgm:t>
    </dgm:pt>
    <dgm:pt modelId="{424EE336-17E4-4DD1-8A08-4F9208FE5DED}" type="parTrans" cxnId="{4F9EC66D-2250-4982-A0DB-9A56943FBD3F}">
      <dgm:prSet/>
      <dgm:spPr/>
      <dgm:t>
        <a:bodyPr/>
        <a:lstStyle/>
        <a:p>
          <a:endParaRPr lang="en-US"/>
        </a:p>
      </dgm:t>
    </dgm:pt>
    <dgm:pt modelId="{59F77D6E-7FD5-4C08-81E1-C61A2DF0F787}" type="sibTrans" cxnId="{4F9EC66D-2250-4982-A0DB-9A56943FBD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CB149E5-781A-4FEC-A072-82A0A67CDE4F}">
      <dgm:prSet/>
      <dgm:spPr>
        <a:solidFill>
          <a:schemeClr val="accent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i="0" dirty="0" err="1"/>
            <a:t>iTimekeep</a:t>
          </a:r>
          <a:r>
            <a:rPr lang="en-US" b="0" i="0" dirty="0"/>
            <a:t> for Outlook:</a:t>
          </a:r>
        </a:p>
        <a:p>
          <a:pPr rtl="0">
            <a:lnSpc>
              <a:spcPct val="100000"/>
            </a:lnSpc>
          </a:pPr>
          <a:r>
            <a:rPr lang="en-US" b="0" i="0" dirty="0"/>
            <a:t>Create Timecard from Email or Calendar Event – Easily convert calendar events or email into timecards. </a:t>
          </a:r>
          <a:endParaRPr lang="en-US" dirty="0"/>
        </a:p>
      </dgm:t>
    </dgm:pt>
    <dgm:pt modelId="{50C68BC0-1AE7-4EAF-BE62-6980A93C2176}" type="parTrans" cxnId="{9EF461A8-44B7-4DBA-BC02-7F1914E25061}">
      <dgm:prSet/>
      <dgm:spPr/>
      <dgm:t>
        <a:bodyPr/>
        <a:lstStyle/>
        <a:p>
          <a:endParaRPr lang="en-US"/>
        </a:p>
      </dgm:t>
    </dgm:pt>
    <dgm:pt modelId="{BBD9A0BC-C246-405B-9F84-F2CB144244D6}" type="sibTrans" cxnId="{9EF461A8-44B7-4DBA-BC02-7F1914E250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3D4FB2-8DD2-4247-8CC3-0160180F762C}">
      <dgm:prSet/>
      <dgm:spPr>
        <a:solidFill>
          <a:schemeClr val="accent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i="0" dirty="0" err="1"/>
            <a:t>iTimekeep</a:t>
          </a:r>
          <a:r>
            <a:rPr lang="en-US" b="0" i="0" dirty="0"/>
            <a:t> for Outlook:</a:t>
          </a:r>
        </a:p>
        <a:p>
          <a:pPr rtl="0">
            <a:lnSpc>
              <a:spcPct val="100000"/>
            </a:lnSpc>
          </a:pPr>
          <a:r>
            <a:rPr lang="en-US" b="0" i="0" dirty="0"/>
            <a:t>Starting a Timer – Start a timer as you start writing or reading an email.</a:t>
          </a:r>
          <a:endParaRPr lang="en-US" dirty="0"/>
        </a:p>
      </dgm:t>
    </dgm:pt>
    <dgm:pt modelId="{B8869ECD-1759-4622-9391-CA05AFCB32A4}" type="parTrans" cxnId="{5BE9E170-D50C-4476-B174-F8DEE9F4D3B6}">
      <dgm:prSet/>
      <dgm:spPr/>
      <dgm:t>
        <a:bodyPr/>
        <a:lstStyle/>
        <a:p>
          <a:endParaRPr lang="en-US"/>
        </a:p>
      </dgm:t>
    </dgm:pt>
    <dgm:pt modelId="{9E173356-BDD7-41DD-A1E3-F45525DF3C39}" type="sibTrans" cxnId="{5BE9E170-D50C-4476-B174-F8DEE9F4D3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77703D-6E7F-47AD-A1C5-88C2721E389E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/>
            <a:t>iTimekeep for Outlook:</a:t>
          </a:r>
        </a:p>
        <a:p>
          <a:pPr>
            <a:lnSpc>
              <a:spcPct val="100000"/>
            </a:lnSpc>
          </a:pPr>
          <a:r>
            <a:rPr lang="en-US" b="0" i="0"/>
            <a:t>Autofill Timecards – Make completing timecards even easier.</a:t>
          </a:r>
          <a:endParaRPr lang="en-US"/>
        </a:p>
      </dgm:t>
    </dgm:pt>
    <dgm:pt modelId="{1507786A-6D97-4818-B05D-136A4622FE6F}" type="parTrans" cxnId="{CDAB7293-C658-4CB7-8BA2-2907E23471F9}">
      <dgm:prSet/>
      <dgm:spPr/>
      <dgm:t>
        <a:bodyPr/>
        <a:lstStyle/>
        <a:p>
          <a:endParaRPr lang="en-US"/>
        </a:p>
      </dgm:t>
    </dgm:pt>
    <dgm:pt modelId="{535F2475-3664-48EC-9F36-5EC422207E1A}" type="sibTrans" cxnId="{CDAB7293-C658-4CB7-8BA2-2907E23471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8EA05CA-BD76-407C-97A0-CB0DAEB1C010}">
      <dgm:prSet/>
      <dgm:spPr>
        <a:solidFill>
          <a:schemeClr val="accent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i="0"/>
            <a:t>Enhanced Time Reporting –</a:t>
          </a:r>
          <a:r>
            <a:rPr lang="en-US" b="0" i="0">
              <a:latin typeface="Calibri Light" panose="020F0302020204030204"/>
            </a:rPr>
            <a:t>Improve</a:t>
          </a:r>
          <a:r>
            <a:rPr lang="en-US" b="0" i="0"/>
            <a:t> lawyer self-service.</a:t>
          </a:r>
          <a:endParaRPr lang="en-US"/>
        </a:p>
      </dgm:t>
    </dgm:pt>
    <dgm:pt modelId="{1B4D8DDB-D4FE-4D36-B6BA-9D9F3042CE7E}" type="parTrans" cxnId="{2F5E9687-85D3-4A0E-8F15-21AD4BAB86F7}">
      <dgm:prSet/>
      <dgm:spPr/>
      <dgm:t>
        <a:bodyPr/>
        <a:lstStyle/>
        <a:p>
          <a:endParaRPr lang="en-US"/>
        </a:p>
      </dgm:t>
    </dgm:pt>
    <dgm:pt modelId="{0CDFD4AB-CCAF-4D06-8C83-39100F9A3747}" type="sibTrans" cxnId="{2F5E9687-85D3-4A0E-8F15-21AD4BAB86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AF14303-6E79-4C36-BE67-B175EFE07850}">
      <dgm:prSet/>
      <dgm:spPr>
        <a:solidFill>
          <a:schemeClr val="accent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i="0"/>
            <a:t>Time Entry Rounding – </a:t>
          </a:r>
          <a:r>
            <a:rPr lang="en-US" b="0" i="0">
              <a:latin typeface="Calibri Light" panose="020F0302020204030204"/>
            </a:rPr>
            <a:t>Flexible</a:t>
          </a:r>
          <a:r>
            <a:rPr lang="en-US">
              <a:latin typeface="Calibri Light" panose="020F0302020204030204"/>
            </a:rPr>
            <a:t> rounding options set by Firm Admin</a:t>
          </a:r>
          <a:endParaRPr lang="en-US"/>
        </a:p>
      </dgm:t>
    </dgm:pt>
    <dgm:pt modelId="{F9C74A93-234A-4370-80EC-A126C98785C5}" type="parTrans" cxnId="{DAF52301-BB0A-4F9D-AD96-41C64B366DEB}">
      <dgm:prSet/>
      <dgm:spPr/>
      <dgm:t>
        <a:bodyPr/>
        <a:lstStyle/>
        <a:p>
          <a:endParaRPr lang="en-US"/>
        </a:p>
      </dgm:t>
    </dgm:pt>
    <dgm:pt modelId="{C2CF0262-88A4-40A6-9987-D354AD046E64}" type="sibTrans" cxnId="{DAF52301-BB0A-4F9D-AD96-41C64B366D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AB7150-63A3-48E1-A351-E9CA36868B75}">
      <dgm:prSet/>
      <dgm:spPr>
        <a:solidFill>
          <a:schemeClr val="accent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i="0"/>
            <a:t>Calendar View: Weekly Totals – </a:t>
          </a:r>
          <a:r>
            <a:rPr lang="en-US">
              <a:latin typeface="Calibri Light" panose="020F0302020204030204"/>
            </a:rPr>
            <a:t>Enhanced visibility</a:t>
          </a:r>
          <a:endParaRPr lang="en-US"/>
        </a:p>
      </dgm:t>
    </dgm:pt>
    <dgm:pt modelId="{7E5BFEE1-AF8F-4E6A-83D6-C05EF640F73D}" type="parTrans" cxnId="{4CC2A2BA-2DB9-4103-AE2B-B13A157758FF}">
      <dgm:prSet/>
      <dgm:spPr/>
      <dgm:t>
        <a:bodyPr/>
        <a:lstStyle/>
        <a:p>
          <a:endParaRPr lang="en-US"/>
        </a:p>
      </dgm:t>
    </dgm:pt>
    <dgm:pt modelId="{FEF08DF6-6742-4DDC-8041-8E8AF7318A4D}" type="sibTrans" cxnId="{4CC2A2BA-2DB9-4103-AE2B-B13A157758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F4A854-BB17-4D57-982C-78AA94B3E754}">
      <dgm:prSet/>
      <dgm:spPr>
        <a:solidFill>
          <a:schemeClr val="accent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i="0"/>
            <a:t>Quick Timers: </a:t>
          </a:r>
          <a:r>
            <a:rPr lang="en-US" b="0" i="0">
              <a:latin typeface="Calibri Light" panose="020F0302020204030204"/>
            </a:rPr>
            <a:t>Personalize Timer list to improve</a:t>
          </a:r>
          <a:r>
            <a:rPr lang="en-US" b="0" i="0"/>
            <a:t> contemporaneous time capture.</a:t>
          </a:r>
          <a:r>
            <a:rPr lang="en-US" b="0" i="0">
              <a:latin typeface="Calibri Light" panose="020F0302020204030204"/>
            </a:rPr>
            <a:t> </a:t>
          </a:r>
          <a:endParaRPr lang="en-US"/>
        </a:p>
      </dgm:t>
    </dgm:pt>
    <dgm:pt modelId="{25F8E01D-5423-493E-B91B-929773DCFBBF}" type="parTrans" cxnId="{5C971F5B-D819-4CC5-AE38-677DD1A4C775}">
      <dgm:prSet/>
      <dgm:spPr/>
      <dgm:t>
        <a:bodyPr/>
        <a:lstStyle/>
        <a:p>
          <a:endParaRPr lang="en-US"/>
        </a:p>
      </dgm:t>
    </dgm:pt>
    <dgm:pt modelId="{9295D574-54D7-4088-B4F0-5718AD907ED0}" type="sibTrans" cxnId="{5C971F5B-D819-4CC5-AE38-677DD1A4C775}">
      <dgm:prSet/>
      <dgm:spPr/>
      <dgm:t>
        <a:bodyPr/>
        <a:lstStyle/>
        <a:p>
          <a:endParaRPr lang="en-US"/>
        </a:p>
      </dgm:t>
    </dgm:pt>
    <dgm:pt modelId="{62C1FB57-E71A-480E-BEB2-F00182B4F7EF}">
      <dgm:prSet/>
      <dgm:spPr>
        <a:solidFill>
          <a:schemeClr val="accent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i="0">
              <a:latin typeface="Calibri Light" panose="020F0302020204030204"/>
            </a:rPr>
            <a:t>Mobile  </a:t>
          </a:r>
          <a:r>
            <a:rPr lang="en-US" b="0" i="0"/>
            <a:t>–</a:t>
          </a:r>
          <a:r>
            <a:rPr lang="en-US" b="0" i="0">
              <a:latin typeface="Calibri Light" panose="020F0302020204030204"/>
            </a:rPr>
            <a:t> Improved</a:t>
          </a:r>
          <a:r>
            <a:rPr lang="en-US">
              <a:latin typeface="Calibri Light" panose="020F0302020204030204"/>
            </a:rPr>
            <a:t> timekeeping experience when having intermittent connection issues</a:t>
          </a:r>
          <a:endParaRPr lang="en-US"/>
        </a:p>
      </dgm:t>
    </dgm:pt>
    <dgm:pt modelId="{91BE8464-6C04-40D4-A875-692F677C2EE0}" type="parTrans" cxnId="{B9535CCB-A2E8-4E3F-A486-D1EDABE211AD}">
      <dgm:prSet/>
      <dgm:spPr/>
      <dgm:t>
        <a:bodyPr/>
        <a:lstStyle/>
        <a:p>
          <a:endParaRPr lang="en-US"/>
        </a:p>
      </dgm:t>
    </dgm:pt>
    <dgm:pt modelId="{0A8A49F0-4747-4542-BD93-69DE06112EDB}" type="sibTrans" cxnId="{B9535CCB-A2E8-4E3F-A486-D1EDABE211AD}">
      <dgm:prSet/>
      <dgm:spPr/>
      <dgm:t>
        <a:bodyPr/>
        <a:lstStyle/>
        <a:p>
          <a:endParaRPr lang="en-US"/>
        </a:p>
      </dgm:t>
    </dgm:pt>
    <dgm:pt modelId="{D895FDAB-D753-4A17-B896-BFD74EBE503E}" type="pres">
      <dgm:prSet presAssocID="{D8127CC7-2C1E-4CF4-AECD-F4F405724019}" presName="diagram" presStyleCnt="0">
        <dgm:presLayoutVars>
          <dgm:dir/>
          <dgm:resizeHandles val="exact"/>
        </dgm:presLayoutVars>
      </dgm:prSet>
      <dgm:spPr/>
    </dgm:pt>
    <dgm:pt modelId="{F4E10CD1-E91C-4150-B8F3-051B38B411D1}" type="pres">
      <dgm:prSet presAssocID="{993C48F4-5136-42AC-B491-F2C43AB55B81}" presName="node" presStyleLbl="node1" presStyleIdx="0" presStyleCnt="9">
        <dgm:presLayoutVars>
          <dgm:bulletEnabled val="1"/>
        </dgm:presLayoutVars>
      </dgm:prSet>
      <dgm:spPr/>
    </dgm:pt>
    <dgm:pt modelId="{4272E203-9D01-4003-9D5F-0C4EF7BCD6BF}" type="pres">
      <dgm:prSet presAssocID="{59F77D6E-7FD5-4C08-81E1-C61A2DF0F787}" presName="sibTrans" presStyleCnt="0"/>
      <dgm:spPr/>
    </dgm:pt>
    <dgm:pt modelId="{BDFE9F24-4CA3-4023-82D6-ECB5A7DC7AFD}" type="pres">
      <dgm:prSet presAssocID="{BCB149E5-781A-4FEC-A072-82A0A67CDE4F}" presName="node" presStyleLbl="node1" presStyleIdx="1" presStyleCnt="9">
        <dgm:presLayoutVars>
          <dgm:bulletEnabled val="1"/>
        </dgm:presLayoutVars>
      </dgm:prSet>
      <dgm:spPr/>
    </dgm:pt>
    <dgm:pt modelId="{5F01CFF8-17DE-41D5-BA49-42AE2C7A2A8F}" type="pres">
      <dgm:prSet presAssocID="{BBD9A0BC-C246-405B-9F84-F2CB144244D6}" presName="sibTrans" presStyleCnt="0"/>
      <dgm:spPr/>
    </dgm:pt>
    <dgm:pt modelId="{110E6C4B-FF33-4109-B9FC-50EFE75A1F6A}" type="pres">
      <dgm:prSet presAssocID="{9B3D4FB2-8DD2-4247-8CC3-0160180F762C}" presName="node" presStyleLbl="node1" presStyleIdx="2" presStyleCnt="9">
        <dgm:presLayoutVars>
          <dgm:bulletEnabled val="1"/>
        </dgm:presLayoutVars>
      </dgm:prSet>
      <dgm:spPr/>
    </dgm:pt>
    <dgm:pt modelId="{7FFEF887-E634-447F-A67B-D9A5414CB283}" type="pres">
      <dgm:prSet presAssocID="{9E173356-BDD7-41DD-A1E3-F45525DF3C39}" presName="sibTrans" presStyleCnt="0"/>
      <dgm:spPr/>
    </dgm:pt>
    <dgm:pt modelId="{A35D8F93-23BC-4E67-9DC4-A65AB7DE0F2A}" type="pres">
      <dgm:prSet presAssocID="{8977703D-6E7F-47AD-A1C5-88C2721E389E}" presName="node" presStyleLbl="node1" presStyleIdx="3" presStyleCnt="9">
        <dgm:presLayoutVars>
          <dgm:bulletEnabled val="1"/>
        </dgm:presLayoutVars>
      </dgm:prSet>
      <dgm:spPr/>
    </dgm:pt>
    <dgm:pt modelId="{2B2004A5-F958-4167-ACE3-A54FD6C14FBB}" type="pres">
      <dgm:prSet presAssocID="{535F2475-3664-48EC-9F36-5EC422207E1A}" presName="sibTrans" presStyleCnt="0"/>
      <dgm:spPr/>
    </dgm:pt>
    <dgm:pt modelId="{8D65077A-27A8-4CAA-AE32-BBDB0D009830}" type="pres">
      <dgm:prSet presAssocID="{08EA05CA-BD76-407C-97A0-CB0DAEB1C010}" presName="node" presStyleLbl="node1" presStyleIdx="4" presStyleCnt="9">
        <dgm:presLayoutVars>
          <dgm:bulletEnabled val="1"/>
        </dgm:presLayoutVars>
      </dgm:prSet>
      <dgm:spPr/>
    </dgm:pt>
    <dgm:pt modelId="{31CD924C-B81A-4D31-B705-A487D03FF8B1}" type="pres">
      <dgm:prSet presAssocID="{0CDFD4AB-CCAF-4D06-8C83-39100F9A3747}" presName="sibTrans" presStyleCnt="0"/>
      <dgm:spPr/>
    </dgm:pt>
    <dgm:pt modelId="{CEA9E26F-C865-4DF4-A984-283E4BBD2447}" type="pres">
      <dgm:prSet presAssocID="{1AF14303-6E79-4C36-BE67-B175EFE07850}" presName="node" presStyleLbl="node1" presStyleIdx="5" presStyleCnt="9">
        <dgm:presLayoutVars>
          <dgm:bulletEnabled val="1"/>
        </dgm:presLayoutVars>
      </dgm:prSet>
      <dgm:spPr/>
    </dgm:pt>
    <dgm:pt modelId="{65F169EC-48F1-4503-BEFA-580E63CEABE5}" type="pres">
      <dgm:prSet presAssocID="{C2CF0262-88A4-40A6-9987-D354AD046E64}" presName="sibTrans" presStyleCnt="0"/>
      <dgm:spPr/>
    </dgm:pt>
    <dgm:pt modelId="{3F8B938C-CDC3-4CB6-A4E3-5F3576E1147F}" type="pres">
      <dgm:prSet presAssocID="{0CAB7150-63A3-48E1-A351-E9CA36868B75}" presName="node" presStyleLbl="node1" presStyleIdx="6" presStyleCnt="9">
        <dgm:presLayoutVars>
          <dgm:bulletEnabled val="1"/>
        </dgm:presLayoutVars>
      </dgm:prSet>
      <dgm:spPr/>
    </dgm:pt>
    <dgm:pt modelId="{A70A599D-979F-4486-82D5-1D9FC595FF30}" type="pres">
      <dgm:prSet presAssocID="{FEF08DF6-6742-4DDC-8041-8E8AF7318A4D}" presName="sibTrans" presStyleCnt="0"/>
      <dgm:spPr/>
    </dgm:pt>
    <dgm:pt modelId="{332592DD-9813-4A28-9FDE-A7241BFA4DAA}" type="pres">
      <dgm:prSet presAssocID="{15F4A854-BB17-4D57-982C-78AA94B3E754}" presName="node" presStyleLbl="node1" presStyleIdx="7" presStyleCnt="9">
        <dgm:presLayoutVars>
          <dgm:bulletEnabled val="1"/>
        </dgm:presLayoutVars>
      </dgm:prSet>
      <dgm:spPr/>
    </dgm:pt>
    <dgm:pt modelId="{3578680E-6215-49F5-AA94-AC268E0E58C7}" type="pres">
      <dgm:prSet presAssocID="{9295D574-54D7-4088-B4F0-5718AD907ED0}" presName="sibTrans" presStyleCnt="0"/>
      <dgm:spPr/>
    </dgm:pt>
    <dgm:pt modelId="{BEE87A21-FCB1-4D4B-BF83-28398773061A}" type="pres">
      <dgm:prSet presAssocID="{62C1FB57-E71A-480E-BEB2-F00182B4F7EF}" presName="node" presStyleLbl="node1" presStyleIdx="8" presStyleCnt="9">
        <dgm:presLayoutVars>
          <dgm:bulletEnabled val="1"/>
        </dgm:presLayoutVars>
      </dgm:prSet>
      <dgm:spPr/>
    </dgm:pt>
  </dgm:ptLst>
  <dgm:cxnLst>
    <dgm:cxn modelId="{DAF52301-BB0A-4F9D-AD96-41C64B366DEB}" srcId="{D8127CC7-2C1E-4CF4-AECD-F4F405724019}" destId="{1AF14303-6E79-4C36-BE67-B175EFE07850}" srcOrd="5" destOrd="0" parTransId="{F9C74A93-234A-4370-80EC-A126C98785C5}" sibTransId="{C2CF0262-88A4-40A6-9987-D354AD046E64}"/>
    <dgm:cxn modelId="{92581E0C-82FE-43D4-938B-BE34FA5525AB}" type="presOf" srcId="{1AF14303-6E79-4C36-BE67-B175EFE07850}" destId="{CEA9E26F-C865-4DF4-A984-283E4BBD2447}" srcOrd="0" destOrd="0" presId="urn:microsoft.com/office/officeart/2005/8/layout/default"/>
    <dgm:cxn modelId="{75B3F922-0430-4EF1-9EEC-99796EFA22A4}" type="presOf" srcId="{9B3D4FB2-8DD2-4247-8CC3-0160180F762C}" destId="{110E6C4B-FF33-4109-B9FC-50EFE75A1F6A}" srcOrd="0" destOrd="0" presId="urn:microsoft.com/office/officeart/2005/8/layout/default"/>
    <dgm:cxn modelId="{FAF99024-BD2E-49B1-813E-11C929DFA425}" type="presOf" srcId="{993C48F4-5136-42AC-B491-F2C43AB55B81}" destId="{F4E10CD1-E91C-4150-B8F3-051B38B411D1}" srcOrd="0" destOrd="0" presId="urn:microsoft.com/office/officeart/2005/8/layout/default"/>
    <dgm:cxn modelId="{59C75237-2D4E-4957-B40D-6DE4B3EE6D6E}" type="presOf" srcId="{62C1FB57-E71A-480E-BEB2-F00182B4F7EF}" destId="{BEE87A21-FCB1-4D4B-BF83-28398773061A}" srcOrd="0" destOrd="0" presId="urn:microsoft.com/office/officeart/2005/8/layout/default"/>
    <dgm:cxn modelId="{8846E239-6596-4C1E-B23A-16DFB1DA30E6}" type="presOf" srcId="{0CAB7150-63A3-48E1-A351-E9CA36868B75}" destId="{3F8B938C-CDC3-4CB6-A4E3-5F3576E1147F}" srcOrd="0" destOrd="0" presId="urn:microsoft.com/office/officeart/2005/8/layout/default"/>
    <dgm:cxn modelId="{98D5293F-E9EB-481C-B88A-2861EBDB84C3}" type="presOf" srcId="{D8127CC7-2C1E-4CF4-AECD-F4F405724019}" destId="{D895FDAB-D753-4A17-B896-BFD74EBE503E}" srcOrd="0" destOrd="0" presId="urn:microsoft.com/office/officeart/2005/8/layout/default"/>
    <dgm:cxn modelId="{5C971F5B-D819-4CC5-AE38-677DD1A4C775}" srcId="{D8127CC7-2C1E-4CF4-AECD-F4F405724019}" destId="{15F4A854-BB17-4D57-982C-78AA94B3E754}" srcOrd="7" destOrd="0" parTransId="{25F8E01D-5423-493E-B91B-929773DCFBBF}" sibTransId="{9295D574-54D7-4088-B4F0-5718AD907ED0}"/>
    <dgm:cxn modelId="{4F9EC66D-2250-4982-A0DB-9A56943FBD3F}" srcId="{D8127CC7-2C1E-4CF4-AECD-F4F405724019}" destId="{993C48F4-5136-42AC-B491-F2C43AB55B81}" srcOrd="0" destOrd="0" parTransId="{424EE336-17E4-4DD1-8A08-4F9208FE5DED}" sibTransId="{59F77D6E-7FD5-4C08-81E1-C61A2DF0F787}"/>
    <dgm:cxn modelId="{E747136F-F0A9-4887-911D-FCFBCF19A136}" type="presOf" srcId="{15F4A854-BB17-4D57-982C-78AA94B3E754}" destId="{332592DD-9813-4A28-9FDE-A7241BFA4DAA}" srcOrd="0" destOrd="0" presId="urn:microsoft.com/office/officeart/2005/8/layout/default"/>
    <dgm:cxn modelId="{5BE9E170-D50C-4476-B174-F8DEE9F4D3B6}" srcId="{D8127CC7-2C1E-4CF4-AECD-F4F405724019}" destId="{9B3D4FB2-8DD2-4247-8CC3-0160180F762C}" srcOrd="2" destOrd="0" parTransId="{B8869ECD-1759-4622-9391-CA05AFCB32A4}" sibTransId="{9E173356-BDD7-41DD-A1E3-F45525DF3C39}"/>
    <dgm:cxn modelId="{77D83459-7CFC-44DF-B705-B40D6867814A}" type="presOf" srcId="{BCB149E5-781A-4FEC-A072-82A0A67CDE4F}" destId="{BDFE9F24-4CA3-4023-82D6-ECB5A7DC7AFD}" srcOrd="0" destOrd="0" presId="urn:microsoft.com/office/officeart/2005/8/layout/default"/>
    <dgm:cxn modelId="{2F5E9687-85D3-4A0E-8F15-21AD4BAB86F7}" srcId="{D8127CC7-2C1E-4CF4-AECD-F4F405724019}" destId="{08EA05CA-BD76-407C-97A0-CB0DAEB1C010}" srcOrd="4" destOrd="0" parTransId="{1B4D8DDB-D4FE-4D36-B6BA-9D9F3042CE7E}" sibTransId="{0CDFD4AB-CCAF-4D06-8C83-39100F9A3747}"/>
    <dgm:cxn modelId="{CDAB7293-C658-4CB7-8BA2-2907E23471F9}" srcId="{D8127CC7-2C1E-4CF4-AECD-F4F405724019}" destId="{8977703D-6E7F-47AD-A1C5-88C2721E389E}" srcOrd="3" destOrd="0" parTransId="{1507786A-6D97-4818-B05D-136A4622FE6F}" sibTransId="{535F2475-3664-48EC-9F36-5EC422207E1A}"/>
    <dgm:cxn modelId="{9EF461A8-44B7-4DBA-BC02-7F1914E25061}" srcId="{D8127CC7-2C1E-4CF4-AECD-F4F405724019}" destId="{BCB149E5-781A-4FEC-A072-82A0A67CDE4F}" srcOrd="1" destOrd="0" parTransId="{50C68BC0-1AE7-4EAF-BE62-6980A93C2176}" sibTransId="{BBD9A0BC-C246-405B-9F84-F2CB144244D6}"/>
    <dgm:cxn modelId="{4CC2A2BA-2DB9-4103-AE2B-B13A157758FF}" srcId="{D8127CC7-2C1E-4CF4-AECD-F4F405724019}" destId="{0CAB7150-63A3-48E1-A351-E9CA36868B75}" srcOrd="6" destOrd="0" parTransId="{7E5BFEE1-AF8F-4E6A-83D6-C05EF640F73D}" sibTransId="{FEF08DF6-6742-4DDC-8041-8E8AF7318A4D}"/>
    <dgm:cxn modelId="{0BCB3FBE-F9D9-4223-81AE-378AABDD0264}" type="presOf" srcId="{8977703D-6E7F-47AD-A1C5-88C2721E389E}" destId="{A35D8F93-23BC-4E67-9DC4-A65AB7DE0F2A}" srcOrd="0" destOrd="0" presId="urn:microsoft.com/office/officeart/2005/8/layout/default"/>
    <dgm:cxn modelId="{B9535CCB-A2E8-4E3F-A486-D1EDABE211AD}" srcId="{D8127CC7-2C1E-4CF4-AECD-F4F405724019}" destId="{62C1FB57-E71A-480E-BEB2-F00182B4F7EF}" srcOrd="8" destOrd="0" parTransId="{91BE8464-6C04-40D4-A875-692F677C2EE0}" sibTransId="{0A8A49F0-4747-4542-BD93-69DE06112EDB}"/>
    <dgm:cxn modelId="{AEA420E6-767E-48B5-BE0E-8FBAD649EAB1}" type="presOf" srcId="{08EA05CA-BD76-407C-97A0-CB0DAEB1C010}" destId="{8D65077A-27A8-4CAA-AE32-BBDB0D009830}" srcOrd="0" destOrd="0" presId="urn:microsoft.com/office/officeart/2005/8/layout/default"/>
    <dgm:cxn modelId="{A81307DD-4487-4C58-8667-CD62828B86EE}" type="presParOf" srcId="{D895FDAB-D753-4A17-B896-BFD74EBE503E}" destId="{F4E10CD1-E91C-4150-B8F3-051B38B411D1}" srcOrd="0" destOrd="0" presId="urn:microsoft.com/office/officeart/2005/8/layout/default"/>
    <dgm:cxn modelId="{6B46511B-12CF-4721-840C-837EC2B004D9}" type="presParOf" srcId="{D895FDAB-D753-4A17-B896-BFD74EBE503E}" destId="{4272E203-9D01-4003-9D5F-0C4EF7BCD6BF}" srcOrd="1" destOrd="0" presId="urn:microsoft.com/office/officeart/2005/8/layout/default"/>
    <dgm:cxn modelId="{B4C443DE-BFAD-47A5-8AC4-34B70B7C0A53}" type="presParOf" srcId="{D895FDAB-D753-4A17-B896-BFD74EBE503E}" destId="{BDFE9F24-4CA3-4023-82D6-ECB5A7DC7AFD}" srcOrd="2" destOrd="0" presId="urn:microsoft.com/office/officeart/2005/8/layout/default"/>
    <dgm:cxn modelId="{97C2F2CA-A00C-4551-B515-8588AF15AD03}" type="presParOf" srcId="{D895FDAB-D753-4A17-B896-BFD74EBE503E}" destId="{5F01CFF8-17DE-41D5-BA49-42AE2C7A2A8F}" srcOrd="3" destOrd="0" presId="urn:microsoft.com/office/officeart/2005/8/layout/default"/>
    <dgm:cxn modelId="{461B612F-6197-46CF-9760-0939B47E0F79}" type="presParOf" srcId="{D895FDAB-D753-4A17-B896-BFD74EBE503E}" destId="{110E6C4B-FF33-4109-B9FC-50EFE75A1F6A}" srcOrd="4" destOrd="0" presId="urn:microsoft.com/office/officeart/2005/8/layout/default"/>
    <dgm:cxn modelId="{2C86C487-E2BB-4356-B050-0E4C3BA8D1B3}" type="presParOf" srcId="{D895FDAB-D753-4A17-B896-BFD74EBE503E}" destId="{7FFEF887-E634-447F-A67B-D9A5414CB283}" srcOrd="5" destOrd="0" presId="urn:microsoft.com/office/officeart/2005/8/layout/default"/>
    <dgm:cxn modelId="{48C4E438-5AE8-41EE-B5CE-AD37D96C6DFD}" type="presParOf" srcId="{D895FDAB-D753-4A17-B896-BFD74EBE503E}" destId="{A35D8F93-23BC-4E67-9DC4-A65AB7DE0F2A}" srcOrd="6" destOrd="0" presId="urn:microsoft.com/office/officeart/2005/8/layout/default"/>
    <dgm:cxn modelId="{101DCAE6-1D0D-4150-A001-B04D5214828D}" type="presParOf" srcId="{D895FDAB-D753-4A17-B896-BFD74EBE503E}" destId="{2B2004A5-F958-4167-ACE3-A54FD6C14FBB}" srcOrd="7" destOrd="0" presId="urn:microsoft.com/office/officeart/2005/8/layout/default"/>
    <dgm:cxn modelId="{07404200-98A5-468D-A50E-4E5310BEFB93}" type="presParOf" srcId="{D895FDAB-D753-4A17-B896-BFD74EBE503E}" destId="{8D65077A-27A8-4CAA-AE32-BBDB0D009830}" srcOrd="8" destOrd="0" presId="urn:microsoft.com/office/officeart/2005/8/layout/default"/>
    <dgm:cxn modelId="{6D333A41-F11C-4B0D-B2B0-816F358F7A9B}" type="presParOf" srcId="{D895FDAB-D753-4A17-B896-BFD74EBE503E}" destId="{31CD924C-B81A-4D31-B705-A487D03FF8B1}" srcOrd="9" destOrd="0" presId="urn:microsoft.com/office/officeart/2005/8/layout/default"/>
    <dgm:cxn modelId="{71395BA3-6DC4-4AE5-A1AB-187B0A5BE4A5}" type="presParOf" srcId="{D895FDAB-D753-4A17-B896-BFD74EBE503E}" destId="{CEA9E26F-C865-4DF4-A984-283E4BBD2447}" srcOrd="10" destOrd="0" presId="urn:microsoft.com/office/officeart/2005/8/layout/default"/>
    <dgm:cxn modelId="{18022430-5496-4B95-A8AF-33395B30FE40}" type="presParOf" srcId="{D895FDAB-D753-4A17-B896-BFD74EBE503E}" destId="{65F169EC-48F1-4503-BEFA-580E63CEABE5}" srcOrd="11" destOrd="0" presId="urn:microsoft.com/office/officeart/2005/8/layout/default"/>
    <dgm:cxn modelId="{EF572310-93E8-4751-BB1A-754642E266A2}" type="presParOf" srcId="{D895FDAB-D753-4A17-B896-BFD74EBE503E}" destId="{3F8B938C-CDC3-4CB6-A4E3-5F3576E1147F}" srcOrd="12" destOrd="0" presId="urn:microsoft.com/office/officeart/2005/8/layout/default"/>
    <dgm:cxn modelId="{73A24395-C48D-4DA0-96FB-876C3E56ECD5}" type="presParOf" srcId="{D895FDAB-D753-4A17-B896-BFD74EBE503E}" destId="{A70A599D-979F-4486-82D5-1D9FC595FF30}" srcOrd="13" destOrd="0" presId="urn:microsoft.com/office/officeart/2005/8/layout/default"/>
    <dgm:cxn modelId="{1FB80EEC-4BDB-4DD7-A2F4-8558EF6ADE2D}" type="presParOf" srcId="{D895FDAB-D753-4A17-B896-BFD74EBE503E}" destId="{332592DD-9813-4A28-9FDE-A7241BFA4DAA}" srcOrd="14" destOrd="0" presId="urn:microsoft.com/office/officeart/2005/8/layout/default"/>
    <dgm:cxn modelId="{DB09005F-9044-44CF-B90D-DEA5975E7F83}" type="presParOf" srcId="{D895FDAB-D753-4A17-B896-BFD74EBE503E}" destId="{3578680E-6215-49F5-AA94-AC268E0E58C7}" srcOrd="15" destOrd="0" presId="urn:microsoft.com/office/officeart/2005/8/layout/default"/>
    <dgm:cxn modelId="{94B2446D-C136-41E9-BAC8-8219116B58A6}" type="presParOf" srcId="{D895FDAB-D753-4A17-B896-BFD74EBE503E}" destId="{BEE87A21-FCB1-4D4B-BF83-28398773061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0CD1-E91C-4150-B8F3-051B38B411D1}">
      <dsp:nvSpPr>
        <dsp:cNvPr id="0" name=""/>
        <dsp:cNvSpPr/>
      </dsp:nvSpPr>
      <dsp:spPr>
        <a:xfrm>
          <a:off x="1091337" y="277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iTimekeep for Outlook: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Requirements</a:t>
          </a:r>
          <a:endParaRPr lang="en-US" sz="1300" kern="1200"/>
        </a:p>
      </dsp:txBody>
      <dsp:txXfrm>
        <a:off x="1091337" y="277"/>
        <a:ext cx="1990447" cy="1194268"/>
      </dsp:txXfrm>
    </dsp:sp>
    <dsp:sp modelId="{BDFE9F24-4CA3-4023-82D6-ECB5A7DC7AFD}">
      <dsp:nvSpPr>
        <dsp:cNvPr id="0" name=""/>
        <dsp:cNvSpPr/>
      </dsp:nvSpPr>
      <dsp:spPr>
        <a:xfrm>
          <a:off x="3280829" y="277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iTimekeep</a:t>
          </a:r>
          <a:r>
            <a:rPr lang="en-US" sz="1300" b="0" i="0" kern="1200" dirty="0"/>
            <a:t> for Outlook:</a:t>
          </a:r>
        </a:p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Create Timecard from Email or Calendar Event – Easily convert calendar events or email into timecards. </a:t>
          </a:r>
          <a:endParaRPr lang="en-US" sz="1300" kern="1200" dirty="0"/>
        </a:p>
      </dsp:txBody>
      <dsp:txXfrm>
        <a:off x="3280829" y="277"/>
        <a:ext cx="1990447" cy="1194268"/>
      </dsp:txXfrm>
    </dsp:sp>
    <dsp:sp modelId="{110E6C4B-FF33-4109-B9FC-50EFE75A1F6A}">
      <dsp:nvSpPr>
        <dsp:cNvPr id="0" name=""/>
        <dsp:cNvSpPr/>
      </dsp:nvSpPr>
      <dsp:spPr>
        <a:xfrm>
          <a:off x="5470321" y="277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iTimekeep</a:t>
          </a:r>
          <a:r>
            <a:rPr lang="en-US" sz="1300" b="0" i="0" kern="1200" dirty="0"/>
            <a:t> for Outlook:</a:t>
          </a:r>
        </a:p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Starting a Timer – Start a timer as you start writing or reading an email.</a:t>
          </a:r>
          <a:endParaRPr lang="en-US" sz="1300" kern="1200" dirty="0"/>
        </a:p>
      </dsp:txBody>
      <dsp:txXfrm>
        <a:off x="5470321" y="277"/>
        <a:ext cx="1990447" cy="1194268"/>
      </dsp:txXfrm>
    </dsp:sp>
    <dsp:sp modelId="{A35D8F93-23BC-4E67-9DC4-A65AB7DE0F2A}">
      <dsp:nvSpPr>
        <dsp:cNvPr id="0" name=""/>
        <dsp:cNvSpPr/>
      </dsp:nvSpPr>
      <dsp:spPr>
        <a:xfrm>
          <a:off x="7659814" y="277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iTimekeep for Outlook: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Autofill Timecards – Make completing timecards even easier.</a:t>
          </a:r>
          <a:endParaRPr lang="en-US" sz="1300" kern="1200"/>
        </a:p>
      </dsp:txBody>
      <dsp:txXfrm>
        <a:off x="7659814" y="277"/>
        <a:ext cx="1990447" cy="1194268"/>
      </dsp:txXfrm>
    </dsp:sp>
    <dsp:sp modelId="{8D65077A-27A8-4CAA-AE32-BBDB0D009830}">
      <dsp:nvSpPr>
        <dsp:cNvPr id="0" name=""/>
        <dsp:cNvSpPr/>
      </dsp:nvSpPr>
      <dsp:spPr>
        <a:xfrm>
          <a:off x="1091337" y="1393590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Enhanced Time Reporting –</a:t>
          </a:r>
          <a:r>
            <a:rPr lang="en-US" sz="1300" b="0" i="0" kern="1200">
              <a:latin typeface="Calibri Light" panose="020F0302020204030204"/>
            </a:rPr>
            <a:t>Improve</a:t>
          </a:r>
          <a:r>
            <a:rPr lang="en-US" sz="1300" b="0" i="0" kern="1200"/>
            <a:t> lawyer self-service.</a:t>
          </a:r>
          <a:endParaRPr lang="en-US" sz="1300" kern="1200"/>
        </a:p>
      </dsp:txBody>
      <dsp:txXfrm>
        <a:off x="1091337" y="1393590"/>
        <a:ext cx="1990447" cy="1194268"/>
      </dsp:txXfrm>
    </dsp:sp>
    <dsp:sp modelId="{CEA9E26F-C865-4DF4-A984-283E4BBD2447}">
      <dsp:nvSpPr>
        <dsp:cNvPr id="0" name=""/>
        <dsp:cNvSpPr/>
      </dsp:nvSpPr>
      <dsp:spPr>
        <a:xfrm>
          <a:off x="3280829" y="1393590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Time Entry Rounding – </a:t>
          </a:r>
          <a:r>
            <a:rPr lang="en-US" sz="1300" b="0" i="0" kern="1200">
              <a:latin typeface="Calibri Light" panose="020F0302020204030204"/>
            </a:rPr>
            <a:t>Flexible</a:t>
          </a:r>
          <a:r>
            <a:rPr lang="en-US" sz="1300" kern="1200">
              <a:latin typeface="Calibri Light" panose="020F0302020204030204"/>
            </a:rPr>
            <a:t> rounding options set by Firm Admin</a:t>
          </a:r>
          <a:endParaRPr lang="en-US" sz="1300" kern="1200"/>
        </a:p>
      </dsp:txBody>
      <dsp:txXfrm>
        <a:off x="3280829" y="1393590"/>
        <a:ext cx="1990447" cy="1194268"/>
      </dsp:txXfrm>
    </dsp:sp>
    <dsp:sp modelId="{3F8B938C-CDC3-4CB6-A4E3-5F3576E1147F}">
      <dsp:nvSpPr>
        <dsp:cNvPr id="0" name=""/>
        <dsp:cNvSpPr/>
      </dsp:nvSpPr>
      <dsp:spPr>
        <a:xfrm>
          <a:off x="5470321" y="1393590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Calendar View: Weekly Totals – </a:t>
          </a:r>
          <a:r>
            <a:rPr lang="en-US" sz="1300" kern="1200">
              <a:latin typeface="Calibri Light" panose="020F0302020204030204"/>
            </a:rPr>
            <a:t>Enhanced visibility</a:t>
          </a:r>
          <a:endParaRPr lang="en-US" sz="1300" kern="1200"/>
        </a:p>
      </dsp:txBody>
      <dsp:txXfrm>
        <a:off x="5470321" y="1393590"/>
        <a:ext cx="1990447" cy="1194268"/>
      </dsp:txXfrm>
    </dsp:sp>
    <dsp:sp modelId="{332592DD-9813-4A28-9FDE-A7241BFA4DAA}">
      <dsp:nvSpPr>
        <dsp:cNvPr id="0" name=""/>
        <dsp:cNvSpPr/>
      </dsp:nvSpPr>
      <dsp:spPr>
        <a:xfrm>
          <a:off x="7659814" y="1393590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Quick Timers: </a:t>
          </a:r>
          <a:r>
            <a:rPr lang="en-US" sz="1300" b="0" i="0" kern="1200">
              <a:latin typeface="Calibri Light" panose="020F0302020204030204"/>
            </a:rPr>
            <a:t>Personalize Timer list to improve</a:t>
          </a:r>
          <a:r>
            <a:rPr lang="en-US" sz="1300" b="0" i="0" kern="1200"/>
            <a:t> contemporaneous time capture.</a:t>
          </a:r>
          <a:r>
            <a:rPr lang="en-US" sz="1300" b="0" i="0" kern="1200">
              <a:latin typeface="Calibri Light" panose="020F0302020204030204"/>
            </a:rPr>
            <a:t> </a:t>
          </a:r>
          <a:endParaRPr lang="en-US" sz="1300" kern="1200"/>
        </a:p>
      </dsp:txBody>
      <dsp:txXfrm>
        <a:off x="7659814" y="1393590"/>
        <a:ext cx="1990447" cy="1194268"/>
      </dsp:txXfrm>
    </dsp:sp>
    <dsp:sp modelId="{BEE87A21-FCB1-4D4B-BF83-28398773061A}">
      <dsp:nvSpPr>
        <dsp:cNvPr id="0" name=""/>
        <dsp:cNvSpPr/>
      </dsp:nvSpPr>
      <dsp:spPr>
        <a:xfrm>
          <a:off x="4375575" y="2786904"/>
          <a:ext cx="1990447" cy="119426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 Light" panose="020F0302020204030204"/>
            </a:rPr>
            <a:t>Mobile  </a:t>
          </a:r>
          <a:r>
            <a:rPr lang="en-US" sz="1300" b="0" i="0" kern="1200"/>
            <a:t>–</a:t>
          </a:r>
          <a:r>
            <a:rPr lang="en-US" sz="1300" b="0" i="0" kern="1200">
              <a:latin typeface="Calibri Light" panose="020F0302020204030204"/>
            </a:rPr>
            <a:t> Improved</a:t>
          </a:r>
          <a:r>
            <a:rPr lang="en-US" sz="1300" kern="1200">
              <a:latin typeface="Calibri Light" panose="020F0302020204030204"/>
            </a:rPr>
            <a:t> timekeeping experience when having intermittent connection issues</a:t>
          </a:r>
          <a:endParaRPr lang="en-US" sz="1300" kern="1200"/>
        </a:p>
      </dsp:txBody>
      <dsp:txXfrm>
        <a:off x="4375575" y="2786904"/>
        <a:ext cx="1990447" cy="119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94B8-15E0-5B4B-9CEA-F9CAAEE004F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6A0-3CAB-C34E-A7AE-B8EEA98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4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A6A0-3CAB-C34E-A7AE-B8EEA98277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1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1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2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1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64" y="365125"/>
            <a:ext cx="10971998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64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64" y="2505075"/>
            <a:ext cx="5157787" cy="3138488"/>
          </a:xfr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rgbClr val="DC5820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 flipV="1">
            <a:off x="584852" y="1319753"/>
            <a:ext cx="10972410" cy="84231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50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1" y="166345"/>
            <a:ext cx="10741599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>
            <a:cxnSpLocks/>
          </p:cNvCxnSpPr>
          <p:nvPr userDrawn="1"/>
        </p:nvCxnSpPr>
        <p:spPr>
          <a:xfrm>
            <a:off x="612201" y="1205204"/>
            <a:ext cx="1074159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6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60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1400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796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32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92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accent1"/>
            </a:gs>
            <a:gs pos="100000">
              <a:srgbClr val="B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93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accent6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4" y="4142896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1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1" y="166345"/>
            <a:ext cx="10741599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>
            <a:cxnSpLocks/>
          </p:cNvCxnSpPr>
          <p:nvPr userDrawn="1"/>
        </p:nvCxnSpPr>
        <p:spPr>
          <a:xfrm>
            <a:off x="612201" y="1205204"/>
            <a:ext cx="1074159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84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03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00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940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0F0AB3-7C2B-6543-AAE8-6E9A0F2AF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0063" y="914400"/>
            <a:ext cx="4897437" cy="1998663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C0593-C948-F947-B928-85B38B329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063" y="3422650"/>
            <a:ext cx="4897437" cy="969963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Secondary Title or Description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0D1E-423D-624A-800B-9FB51B78560E}"/>
              </a:ext>
            </a:extLst>
          </p:cNvPr>
          <p:cNvCxnSpPr>
            <a:cxnSpLocks/>
          </p:cNvCxnSpPr>
          <p:nvPr userDrawn="1"/>
        </p:nvCxnSpPr>
        <p:spPr>
          <a:xfrm>
            <a:off x="6850063" y="3158356"/>
            <a:ext cx="4897437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1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59" y="365125"/>
            <a:ext cx="10972414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59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59" y="2505075"/>
            <a:ext cx="5157787" cy="3138488"/>
          </a:xfr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rgbClr val="DC5820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>
            <a:off x="594274" y="1403984"/>
            <a:ext cx="10972415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67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4B6B-107B-9843-9D7F-25BA8A5C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3D54-630C-2542-BDBA-4E540AC58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38"/>
            <a:ext cx="5181600" cy="473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1E874-D4A9-A44F-A43B-7ABF070C1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38"/>
            <a:ext cx="5181600" cy="473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1F075-0E65-9745-A460-5A2B0862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65D61"/>
                </a:solidFill>
              </a:defRPr>
            </a:lvl1pPr>
          </a:lstStyle>
          <a:p>
            <a:r>
              <a:rPr lang="en-US"/>
              <a:t>Copyright Aderant 2019 -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A8BAF-9C9F-504B-8B4E-0F0A57AD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5D61"/>
                </a:solidFill>
              </a:defRPr>
            </a:lvl1pPr>
          </a:lstStyle>
          <a:p>
            <a:fld id="{0F311ADE-7F48-E849-966E-D4918DF63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3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97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1" y="166345"/>
            <a:ext cx="10741599" cy="1325563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>
            <a:cxnSpLocks/>
          </p:cNvCxnSpPr>
          <p:nvPr userDrawn="1"/>
        </p:nvCxnSpPr>
        <p:spPr>
          <a:xfrm>
            <a:off x="612201" y="1205204"/>
            <a:ext cx="1074159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06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82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14000">
              <a:schemeClr val="accent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33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3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90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004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875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86000">
              <a:schemeClr val="accent2"/>
            </a:gs>
            <a:gs pos="26000">
              <a:schemeClr val="accent1"/>
            </a:gs>
            <a:gs pos="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2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OCG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297" y="4132263"/>
            <a:ext cx="10970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276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03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521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05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0F0AB3-7C2B-6543-AAE8-6E9A0F2AF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0063" y="914400"/>
            <a:ext cx="4897437" cy="1998663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C0593-C948-F947-B928-85B38B329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063" y="3422650"/>
            <a:ext cx="4897437" cy="969963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Secondary Title or Description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0D1E-423D-624A-800B-9FB51B78560E}"/>
              </a:ext>
            </a:extLst>
          </p:cNvPr>
          <p:cNvCxnSpPr>
            <a:cxnSpLocks/>
          </p:cNvCxnSpPr>
          <p:nvPr userDrawn="1"/>
        </p:nvCxnSpPr>
        <p:spPr>
          <a:xfrm>
            <a:off x="6850063" y="3158356"/>
            <a:ext cx="4897437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77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64" y="365125"/>
            <a:ext cx="10972408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64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64" y="2505075"/>
            <a:ext cx="5157787" cy="3138488"/>
          </a:xfr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chemeClr val="accent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281" y="1329179"/>
            <a:ext cx="10972408" cy="74805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14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4B6B-107B-9843-9D7F-25BA8A5C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3D54-630C-2542-BDBA-4E540AC58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38"/>
            <a:ext cx="5181600" cy="473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1E874-D4A9-A44F-A43B-7ABF070C1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38"/>
            <a:ext cx="5181600" cy="473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1F075-0E65-9745-A460-5A2B0862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65D61"/>
                </a:solidFill>
              </a:defRPr>
            </a:lvl1pPr>
          </a:lstStyle>
          <a:p>
            <a:r>
              <a:rPr lang="en-US"/>
              <a:t>Copyright Aderant 2019 -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A8BAF-9C9F-504B-8B4E-0F0A57AD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5D61"/>
                </a:solidFill>
              </a:defRPr>
            </a:lvl1pPr>
          </a:lstStyle>
          <a:p>
            <a:fld id="{0F311ADE-7F48-E849-966E-D4918DF63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5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044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24662D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068FE5-BB13-D141-ADB2-C62C0D804445}"/>
              </a:ext>
            </a:extLst>
          </p:cNvPr>
          <p:cNvCxnSpPr/>
          <p:nvPr userDrawn="1"/>
        </p:nvCxnSpPr>
        <p:spPr>
          <a:xfrm>
            <a:off x="952500" y="1403984"/>
            <a:ext cx="10363200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8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99000">
              <a:schemeClr val="bg1"/>
            </a:gs>
            <a:gs pos="72000">
              <a:srgbClr val="46ABFB"/>
            </a:gs>
            <a:gs pos="29000">
              <a:srgbClr val="B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33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3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512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21" y="881063"/>
            <a:ext cx="10972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21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531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>
          <a:gsLst>
            <a:gs pos="20000">
              <a:schemeClr val="accent1"/>
            </a:gs>
            <a:gs pos="86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33" y="881063"/>
            <a:ext cx="10972800" cy="2852737"/>
          </a:xfrm>
        </p:spPr>
        <p:txBody>
          <a:bodyPr anchor="b">
            <a:normAutofit/>
          </a:bodyPr>
          <a:lstStyle>
            <a:lvl1pPr>
              <a:defRPr sz="72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3" y="41322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194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1000">
              <a:schemeClr val="accent1"/>
            </a:gs>
            <a:gs pos="100000">
              <a:srgbClr val="B1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Thrive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48" y="4132263"/>
            <a:ext cx="109727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24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293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881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9EF1D8-A214-264B-A114-BF050228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D524A8-D75B-DB4C-9A7E-1297E96EF30E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FC75C00-F934-E145-993E-86949BA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666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83ACFB6-804D-B749-B3A6-588FC993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4" y="1794933"/>
            <a:ext cx="3636268" cy="2184400"/>
          </a:xfrm>
        </p:spPr>
        <p:txBody>
          <a:bodyPr anchor="ctr">
            <a:normAutofit/>
          </a:bodyPr>
          <a:lstStyle>
            <a:lvl1pPr>
              <a:defRPr sz="4800" b="0" i="0"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50B7DF-CC0D-9441-85BB-76DEB745D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2199" y="804863"/>
            <a:ext cx="5681133" cy="45460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0F91-53CF-9943-A1B1-57B2521B1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4625533" y="804864"/>
            <a:ext cx="0" cy="4546069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98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4CF07A-7C80-FF44-9E18-B9C775111474}"/>
              </a:ext>
            </a:extLst>
          </p:cNvPr>
          <p:cNvSpPr/>
          <p:nvPr userDrawn="1"/>
        </p:nvSpPr>
        <p:spPr>
          <a:xfrm>
            <a:off x="6547381" y="703946"/>
            <a:ext cx="5331748" cy="5288892"/>
          </a:xfrm>
          <a:prstGeom prst="ellipse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0F0AB3-7C2B-6543-AAE8-6E9A0F2AF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0063" y="914400"/>
            <a:ext cx="4897437" cy="1998663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7C0593-C948-F947-B928-85B38B329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063" y="3422650"/>
            <a:ext cx="4897437" cy="969963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Secondary Title or Description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0D1E-423D-624A-800B-9FB51B78560E}"/>
              </a:ext>
            </a:extLst>
          </p:cNvPr>
          <p:cNvCxnSpPr>
            <a:cxnSpLocks/>
          </p:cNvCxnSpPr>
          <p:nvPr userDrawn="1"/>
        </p:nvCxnSpPr>
        <p:spPr>
          <a:xfrm>
            <a:off x="6850063" y="3158356"/>
            <a:ext cx="4897437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54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1" y="365125"/>
            <a:ext cx="10972801" cy="1325563"/>
          </a:xfrm>
        </p:spPr>
        <p:txBody>
          <a:bodyPr/>
          <a:lstStyle>
            <a:lvl1pPr>
              <a:defRPr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64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>
                <a:latin typeface="Lato Light" panose="020F03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59" y="2505075"/>
            <a:ext cx="5157787" cy="3138488"/>
          </a:xfrm>
        </p:spPr>
        <p:txBody>
          <a:bodyPr/>
          <a:lstStyle>
            <a:lvl1pPr>
              <a:defRPr sz="3200" b="0" i="0">
                <a:solidFill>
                  <a:schemeClr val="accent6"/>
                </a:solidFill>
                <a:latin typeface="Lato Light" panose="020F0302020204030203" pitchFamily="34" charset="77"/>
              </a:defRPr>
            </a:lvl1pPr>
            <a:lvl2pPr>
              <a:defRPr b="0" i="0">
                <a:latin typeface="Lato Light" panose="020F0302020204030203" pitchFamily="34" charset="77"/>
              </a:defRPr>
            </a:lvl2pPr>
            <a:lvl3pPr>
              <a:defRPr b="1" i="0">
                <a:latin typeface="Lato" panose="020F0502020204030203" pitchFamily="34" charset="77"/>
              </a:defRPr>
            </a:lvl3pPr>
            <a:lvl4pPr>
              <a:defRPr b="0" i="0">
                <a:solidFill>
                  <a:schemeClr val="accent6"/>
                </a:solidFill>
                <a:latin typeface="Lato Light" panose="020F0302020204030203" pitchFamily="34" charset="77"/>
              </a:defRPr>
            </a:lvl4pPr>
            <a:lvl5pPr>
              <a:defRPr sz="1600" b="1" i="0">
                <a:solidFill>
                  <a:schemeClr val="accent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36E00-A3AA-F743-942D-3E5CE8282D18}"/>
              </a:ext>
            </a:extLst>
          </p:cNvPr>
          <p:cNvCxnSpPr>
            <a:cxnSpLocks/>
          </p:cNvCxnSpPr>
          <p:nvPr userDrawn="1"/>
        </p:nvCxnSpPr>
        <p:spPr>
          <a:xfrm>
            <a:off x="575428" y="1403984"/>
            <a:ext cx="10981834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3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1000">
              <a:schemeClr val="accent2"/>
            </a:gs>
            <a:gs pos="100000">
              <a:schemeClr val="bg1"/>
            </a:gs>
            <a:gs pos="7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Thrive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48" y="4132263"/>
            <a:ext cx="109727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56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tx2">
                <a:lumMod val="75000"/>
              </a:schemeClr>
            </a:gs>
            <a:gs pos="0">
              <a:schemeClr val="tx2">
                <a:lumMod val="7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792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94" y="4132263"/>
            <a:ext cx="109702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0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accent1"/>
            </a:gs>
            <a:gs pos="100000">
              <a:srgbClr val="B1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93" y="881063"/>
            <a:ext cx="10972800" cy="2852737"/>
          </a:xfrm>
        </p:spPr>
        <p:txBody>
          <a:bodyPr anchor="b"/>
          <a:lstStyle>
            <a:lvl1pPr>
              <a:defRPr sz="7200" b="0" i="0">
                <a:solidFill>
                  <a:schemeClr val="accent6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4" y="4142896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67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92000">
              <a:schemeClr val="bg1"/>
            </a:gs>
            <a:gs pos="50000">
              <a:schemeClr val="accent1">
                <a:lumMod val="60000"/>
                <a:lumOff val="40000"/>
              </a:schemeClr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DF161A-37FC-A041-818A-A5DF161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789" y="881063"/>
            <a:ext cx="10972802" cy="2852737"/>
          </a:xfrm>
        </p:spPr>
        <p:txBody>
          <a:bodyPr anchor="b"/>
          <a:lstStyle>
            <a:lvl1pPr>
              <a:defRPr sz="7200" b="0" i="0">
                <a:solidFill>
                  <a:schemeClr val="bg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OCG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F4B0C2-D7AE-A549-BFB6-49D5CA8B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297" y="4132263"/>
            <a:ext cx="10970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7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9" y="365125"/>
            <a:ext cx="109772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012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221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7F02B-DD1A-1148-8FC0-E8E2061B1014}"/>
              </a:ext>
            </a:extLst>
          </p:cNvPr>
          <p:cNvCxnSpPr>
            <a:cxnSpLocks/>
          </p:cNvCxnSpPr>
          <p:nvPr userDrawn="1"/>
        </p:nvCxnSpPr>
        <p:spPr>
          <a:xfrm>
            <a:off x="569669" y="1403984"/>
            <a:ext cx="10977289" cy="0"/>
          </a:xfrm>
          <a:prstGeom prst="line">
            <a:avLst/>
          </a:prstGeom>
          <a:ln w="317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4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en-US" sz="2400" b="1" dirty="0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 dirty="0"/>
              <a:t>Third level     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 flipV="1">
            <a:off x="-11577" y="6064451"/>
            <a:ext cx="12203577" cy="8229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9340" y="6233314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solidFill>
                  <a:srgbClr val="4DB9EF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Visual Brief - </a:t>
            </a:r>
            <a:r>
              <a:rPr lang="en-US" sz="1400" b="0" i="0" dirty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July 2020 Product Release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F7B94-F990-DE46-8310-0600DF3DE584}"/>
              </a:ext>
            </a:extLst>
          </p:cNvPr>
          <p:cNvSpPr/>
          <p:nvPr userDrawn="1"/>
        </p:nvSpPr>
        <p:spPr>
          <a:xfrm>
            <a:off x="612201" y="6466501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936F6B-ADE4-EE43-A6EA-B082848F1571}"/>
              </a:ext>
            </a:extLst>
          </p:cNvPr>
          <p:cNvSpPr/>
          <p:nvPr userDrawn="1"/>
        </p:nvSpPr>
        <p:spPr>
          <a:xfrm>
            <a:off x="209356" y="6284913"/>
            <a:ext cx="364547" cy="364547"/>
          </a:xfrm>
          <a:prstGeom prst="ellipse">
            <a:avLst/>
          </a:prstGeom>
          <a:solidFill>
            <a:srgbClr val="4D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41EAE-1BEF-CB46-91FF-0F4D18C3B99E}"/>
              </a:ext>
            </a:extLst>
          </p:cNvPr>
          <p:cNvSpPr txBox="1"/>
          <p:nvPr userDrawn="1"/>
        </p:nvSpPr>
        <p:spPr>
          <a:xfrm>
            <a:off x="217311" y="6333039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solidFill>
                  <a:schemeClr val="bg1"/>
                </a:solidFill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F02E6A-5D22-6643-B935-689FA36EE4AD}"/>
              </a:ext>
            </a:extLst>
          </p:cNvPr>
          <p:cNvSpPr/>
          <p:nvPr userDrawn="1"/>
        </p:nvSpPr>
        <p:spPr>
          <a:xfrm>
            <a:off x="11601891" y="6064451"/>
            <a:ext cx="600995" cy="822960"/>
          </a:xfrm>
          <a:custGeom>
            <a:avLst/>
            <a:gdLst>
              <a:gd name="connsiteX0" fmla="*/ 0 w 6182140"/>
              <a:gd name="connsiteY0" fmla="*/ 0 h 6893549"/>
              <a:gd name="connsiteX1" fmla="*/ 6182140 w 6182140"/>
              <a:gd name="connsiteY1" fmla="*/ 0 h 6893549"/>
              <a:gd name="connsiteX2" fmla="*/ 6182140 w 6182140"/>
              <a:gd name="connsiteY2" fmla="*/ 6893549 h 6893549"/>
              <a:gd name="connsiteX3" fmla="*/ 0 w 6182140"/>
              <a:gd name="connsiteY3" fmla="*/ 6893549 h 6893549"/>
              <a:gd name="connsiteX4" fmla="*/ 0 w 6182140"/>
              <a:gd name="connsiteY4" fmla="*/ 0 h 6893549"/>
              <a:gd name="connsiteX0" fmla="*/ 2166731 w 6182140"/>
              <a:gd name="connsiteY0" fmla="*/ 0 h 6903488"/>
              <a:gd name="connsiteX1" fmla="*/ 6182140 w 6182140"/>
              <a:gd name="connsiteY1" fmla="*/ 9939 h 6903488"/>
              <a:gd name="connsiteX2" fmla="*/ 6182140 w 6182140"/>
              <a:gd name="connsiteY2" fmla="*/ 6903488 h 6903488"/>
              <a:gd name="connsiteX3" fmla="*/ 0 w 6182140"/>
              <a:gd name="connsiteY3" fmla="*/ 6903488 h 6903488"/>
              <a:gd name="connsiteX4" fmla="*/ 2166731 w 6182140"/>
              <a:gd name="connsiteY4" fmla="*/ 0 h 6903488"/>
              <a:gd name="connsiteX0" fmla="*/ 3756992 w 7772401"/>
              <a:gd name="connsiteY0" fmla="*/ 0 h 6903488"/>
              <a:gd name="connsiteX1" fmla="*/ 7772401 w 7772401"/>
              <a:gd name="connsiteY1" fmla="*/ 9939 h 6903488"/>
              <a:gd name="connsiteX2" fmla="*/ 7772401 w 7772401"/>
              <a:gd name="connsiteY2" fmla="*/ 6903488 h 6903488"/>
              <a:gd name="connsiteX3" fmla="*/ 0 w 7772401"/>
              <a:gd name="connsiteY3" fmla="*/ 6903488 h 6903488"/>
              <a:gd name="connsiteX4" fmla="*/ 3756992 w 7772401"/>
              <a:gd name="connsiteY4" fmla="*/ 0 h 6903488"/>
              <a:gd name="connsiteX0" fmla="*/ 3756992 w 7772401"/>
              <a:gd name="connsiteY0" fmla="*/ 9940 h 6893549"/>
              <a:gd name="connsiteX1" fmla="*/ 7772401 w 7772401"/>
              <a:gd name="connsiteY1" fmla="*/ 0 h 6893549"/>
              <a:gd name="connsiteX2" fmla="*/ 7772401 w 7772401"/>
              <a:gd name="connsiteY2" fmla="*/ 6893549 h 6893549"/>
              <a:gd name="connsiteX3" fmla="*/ 0 w 7772401"/>
              <a:gd name="connsiteY3" fmla="*/ 6893549 h 6893549"/>
              <a:gd name="connsiteX4" fmla="*/ 3756992 w 7772401"/>
              <a:gd name="connsiteY4" fmla="*/ 9940 h 6893549"/>
              <a:gd name="connsiteX0" fmla="*/ 3838015 w 7772401"/>
              <a:gd name="connsiteY0" fmla="*/ 499838 h 6893549"/>
              <a:gd name="connsiteX1" fmla="*/ 7772401 w 7772401"/>
              <a:gd name="connsiteY1" fmla="*/ 0 h 6893549"/>
              <a:gd name="connsiteX2" fmla="*/ 7772401 w 7772401"/>
              <a:gd name="connsiteY2" fmla="*/ 6893549 h 6893549"/>
              <a:gd name="connsiteX3" fmla="*/ 0 w 7772401"/>
              <a:gd name="connsiteY3" fmla="*/ 6893549 h 6893549"/>
              <a:gd name="connsiteX4" fmla="*/ 3838015 w 7772401"/>
              <a:gd name="connsiteY4" fmla="*/ 499838 h 6893549"/>
              <a:gd name="connsiteX0" fmla="*/ 3745418 w 7772401"/>
              <a:gd name="connsiteY0" fmla="*/ 0 h 6895001"/>
              <a:gd name="connsiteX1" fmla="*/ 7772401 w 7772401"/>
              <a:gd name="connsiteY1" fmla="*/ 1452 h 6895001"/>
              <a:gd name="connsiteX2" fmla="*/ 7772401 w 7772401"/>
              <a:gd name="connsiteY2" fmla="*/ 6895001 h 6895001"/>
              <a:gd name="connsiteX3" fmla="*/ 0 w 7772401"/>
              <a:gd name="connsiteY3" fmla="*/ 6895001 h 6895001"/>
              <a:gd name="connsiteX4" fmla="*/ 3745418 w 7772401"/>
              <a:gd name="connsiteY4" fmla="*/ 0 h 689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1" h="6895001">
                <a:moveTo>
                  <a:pt x="3745418" y="0"/>
                </a:moveTo>
                <a:lnTo>
                  <a:pt x="7772401" y="1452"/>
                </a:lnTo>
                <a:lnTo>
                  <a:pt x="7772401" y="6895001"/>
                </a:lnTo>
                <a:lnTo>
                  <a:pt x="0" y="6895001"/>
                </a:lnTo>
                <a:lnTo>
                  <a:pt x="3745418" y="0"/>
                </a:lnTo>
                <a:close/>
              </a:path>
            </a:pathLst>
          </a:custGeom>
          <a:solidFill>
            <a:srgbClr val="4D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D9328-B338-764D-819E-A6F7AC1DDF2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887940" y="6187567"/>
            <a:ext cx="1642151" cy="5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4" r:id="rId7"/>
    <p:sldLayoutId id="2147483668" r:id="rId8"/>
    <p:sldLayoutId id="2147483652" r:id="rId9"/>
    <p:sldLayoutId id="2147483653" r:id="rId10"/>
    <p:sldLayoutId id="2147483655" r:id="rId11"/>
    <p:sldLayoutId id="2147483667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Bellefield</a:t>
            </a:r>
            <a:r>
              <a:rPr lang="en-US"/>
              <a:t> General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en-US" sz="2400" b="1" dirty="0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 dirty="0"/>
              <a:t>Third level     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284A8-ACC6-A145-B2E0-CE2133B89004}"/>
              </a:ext>
            </a:extLst>
          </p:cNvPr>
          <p:cNvSpPr/>
          <p:nvPr userDrawn="1"/>
        </p:nvSpPr>
        <p:spPr bwMode="auto">
          <a:xfrm flipV="1">
            <a:off x="-11577" y="6045673"/>
            <a:ext cx="12203577" cy="8229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D30FC-7627-7148-B450-7A5821774F1C}"/>
              </a:ext>
            </a:extLst>
          </p:cNvPr>
          <p:cNvSpPr txBox="1"/>
          <p:nvPr userDrawn="1"/>
        </p:nvSpPr>
        <p:spPr>
          <a:xfrm>
            <a:off x="589340" y="6224696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solidFill>
                  <a:srgbClr val="4DB9EF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Visual Brief - </a:t>
            </a:r>
            <a:r>
              <a:rPr lang="en-US" sz="1400" b="0" i="0" dirty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July 2020 Product Release</a:t>
            </a:r>
            <a:endParaRPr lang="en-US" sz="1600" b="0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E6F6DB-AAE3-8549-8613-B19B92D62F56}"/>
              </a:ext>
            </a:extLst>
          </p:cNvPr>
          <p:cNvSpPr/>
          <p:nvPr userDrawn="1"/>
        </p:nvSpPr>
        <p:spPr>
          <a:xfrm>
            <a:off x="612201" y="6457883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4FE7B9-02C5-B94E-930F-64A45673098B}"/>
              </a:ext>
            </a:extLst>
          </p:cNvPr>
          <p:cNvSpPr/>
          <p:nvPr userDrawn="1"/>
        </p:nvSpPr>
        <p:spPr>
          <a:xfrm>
            <a:off x="209356" y="6276295"/>
            <a:ext cx="364547" cy="364547"/>
          </a:xfrm>
          <a:prstGeom prst="ellipse">
            <a:avLst/>
          </a:prstGeom>
          <a:solidFill>
            <a:srgbClr val="078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A4188-EE21-514C-9DB9-6793224F45CC}"/>
              </a:ext>
            </a:extLst>
          </p:cNvPr>
          <p:cNvSpPr txBox="1"/>
          <p:nvPr userDrawn="1"/>
        </p:nvSpPr>
        <p:spPr>
          <a:xfrm>
            <a:off x="217311" y="6324421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solidFill>
                  <a:schemeClr val="bg1"/>
                </a:solidFill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D117C1-4381-2F46-99BB-6AD6243BE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887940" y="6188267"/>
            <a:ext cx="1642151" cy="518920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EDD8D561-4691-8C4F-A897-8E67EA79B672}"/>
              </a:ext>
            </a:extLst>
          </p:cNvPr>
          <p:cNvSpPr/>
          <p:nvPr userDrawn="1"/>
        </p:nvSpPr>
        <p:spPr>
          <a:xfrm>
            <a:off x="11601891" y="6045673"/>
            <a:ext cx="600995" cy="822960"/>
          </a:xfrm>
          <a:custGeom>
            <a:avLst/>
            <a:gdLst>
              <a:gd name="connsiteX0" fmla="*/ 0 w 6182140"/>
              <a:gd name="connsiteY0" fmla="*/ 0 h 6893549"/>
              <a:gd name="connsiteX1" fmla="*/ 6182140 w 6182140"/>
              <a:gd name="connsiteY1" fmla="*/ 0 h 6893549"/>
              <a:gd name="connsiteX2" fmla="*/ 6182140 w 6182140"/>
              <a:gd name="connsiteY2" fmla="*/ 6893549 h 6893549"/>
              <a:gd name="connsiteX3" fmla="*/ 0 w 6182140"/>
              <a:gd name="connsiteY3" fmla="*/ 6893549 h 6893549"/>
              <a:gd name="connsiteX4" fmla="*/ 0 w 6182140"/>
              <a:gd name="connsiteY4" fmla="*/ 0 h 6893549"/>
              <a:gd name="connsiteX0" fmla="*/ 2166731 w 6182140"/>
              <a:gd name="connsiteY0" fmla="*/ 0 h 6903488"/>
              <a:gd name="connsiteX1" fmla="*/ 6182140 w 6182140"/>
              <a:gd name="connsiteY1" fmla="*/ 9939 h 6903488"/>
              <a:gd name="connsiteX2" fmla="*/ 6182140 w 6182140"/>
              <a:gd name="connsiteY2" fmla="*/ 6903488 h 6903488"/>
              <a:gd name="connsiteX3" fmla="*/ 0 w 6182140"/>
              <a:gd name="connsiteY3" fmla="*/ 6903488 h 6903488"/>
              <a:gd name="connsiteX4" fmla="*/ 2166731 w 6182140"/>
              <a:gd name="connsiteY4" fmla="*/ 0 h 6903488"/>
              <a:gd name="connsiteX0" fmla="*/ 3756992 w 7772401"/>
              <a:gd name="connsiteY0" fmla="*/ 0 h 6903488"/>
              <a:gd name="connsiteX1" fmla="*/ 7772401 w 7772401"/>
              <a:gd name="connsiteY1" fmla="*/ 9939 h 6903488"/>
              <a:gd name="connsiteX2" fmla="*/ 7772401 w 7772401"/>
              <a:gd name="connsiteY2" fmla="*/ 6903488 h 6903488"/>
              <a:gd name="connsiteX3" fmla="*/ 0 w 7772401"/>
              <a:gd name="connsiteY3" fmla="*/ 6903488 h 6903488"/>
              <a:gd name="connsiteX4" fmla="*/ 3756992 w 7772401"/>
              <a:gd name="connsiteY4" fmla="*/ 0 h 6903488"/>
              <a:gd name="connsiteX0" fmla="*/ 3756992 w 7772401"/>
              <a:gd name="connsiteY0" fmla="*/ 9940 h 6893549"/>
              <a:gd name="connsiteX1" fmla="*/ 7772401 w 7772401"/>
              <a:gd name="connsiteY1" fmla="*/ 0 h 6893549"/>
              <a:gd name="connsiteX2" fmla="*/ 7772401 w 7772401"/>
              <a:gd name="connsiteY2" fmla="*/ 6893549 h 6893549"/>
              <a:gd name="connsiteX3" fmla="*/ 0 w 7772401"/>
              <a:gd name="connsiteY3" fmla="*/ 6893549 h 6893549"/>
              <a:gd name="connsiteX4" fmla="*/ 3756992 w 7772401"/>
              <a:gd name="connsiteY4" fmla="*/ 9940 h 6893549"/>
              <a:gd name="connsiteX0" fmla="*/ 3838015 w 7772401"/>
              <a:gd name="connsiteY0" fmla="*/ 499838 h 6893549"/>
              <a:gd name="connsiteX1" fmla="*/ 7772401 w 7772401"/>
              <a:gd name="connsiteY1" fmla="*/ 0 h 6893549"/>
              <a:gd name="connsiteX2" fmla="*/ 7772401 w 7772401"/>
              <a:gd name="connsiteY2" fmla="*/ 6893549 h 6893549"/>
              <a:gd name="connsiteX3" fmla="*/ 0 w 7772401"/>
              <a:gd name="connsiteY3" fmla="*/ 6893549 h 6893549"/>
              <a:gd name="connsiteX4" fmla="*/ 3838015 w 7772401"/>
              <a:gd name="connsiteY4" fmla="*/ 499838 h 6893549"/>
              <a:gd name="connsiteX0" fmla="*/ 3745418 w 7772401"/>
              <a:gd name="connsiteY0" fmla="*/ 0 h 6895001"/>
              <a:gd name="connsiteX1" fmla="*/ 7772401 w 7772401"/>
              <a:gd name="connsiteY1" fmla="*/ 1452 h 6895001"/>
              <a:gd name="connsiteX2" fmla="*/ 7772401 w 7772401"/>
              <a:gd name="connsiteY2" fmla="*/ 6895001 h 6895001"/>
              <a:gd name="connsiteX3" fmla="*/ 0 w 7772401"/>
              <a:gd name="connsiteY3" fmla="*/ 6895001 h 6895001"/>
              <a:gd name="connsiteX4" fmla="*/ 3745418 w 7772401"/>
              <a:gd name="connsiteY4" fmla="*/ 0 h 689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1" h="6895001">
                <a:moveTo>
                  <a:pt x="3745418" y="0"/>
                </a:moveTo>
                <a:lnTo>
                  <a:pt x="7772401" y="1452"/>
                </a:lnTo>
                <a:lnTo>
                  <a:pt x="7772401" y="6895001"/>
                </a:lnTo>
                <a:lnTo>
                  <a:pt x="0" y="6895001"/>
                </a:lnTo>
                <a:lnTo>
                  <a:pt x="3745418" y="0"/>
                </a:lnTo>
                <a:close/>
              </a:path>
            </a:pathLst>
          </a:custGeom>
          <a:solidFill>
            <a:srgbClr val="078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4" r:id="rId5"/>
    <p:sldLayoutId id="2147483715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Bellefield</a:t>
            </a:r>
            <a:r>
              <a:rPr lang="en-US"/>
              <a:t> General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     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BBC913-C092-E844-B434-D5EF22F1DE29}"/>
              </a:ext>
            </a:extLst>
          </p:cNvPr>
          <p:cNvSpPr/>
          <p:nvPr userDrawn="1"/>
        </p:nvSpPr>
        <p:spPr bwMode="auto">
          <a:xfrm flipV="1">
            <a:off x="-11577" y="6045673"/>
            <a:ext cx="12203577" cy="8229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CAB368-CF13-064B-A5A9-7E9328997A9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887940" y="6188268"/>
            <a:ext cx="1642151" cy="5189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7AB150-8B9A-4141-A288-B3445784FDFC}"/>
              </a:ext>
            </a:extLst>
          </p:cNvPr>
          <p:cNvSpPr txBox="1"/>
          <p:nvPr userDrawn="1"/>
        </p:nvSpPr>
        <p:spPr>
          <a:xfrm>
            <a:off x="589340" y="6224696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solidFill>
                  <a:srgbClr val="4DB9EF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Visual Brief - July 2020 Product Release</a:t>
            </a:r>
            <a:endParaRPr lang="en-US" sz="1600" b="0" i="0" dirty="0">
              <a:solidFill>
                <a:srgbClr val="4DB9E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1AE39F-1D17-3D47-B4F2-142C49E79113}"/>
              </a:ext>
            </a:extLst>
          </p:cNvPr>
          <p:cNvSpPr/>
          <p:nvPr userDrawn="1"/>
        </p:nvSpPr>
        <p:spPr>
          <a:xfrm>
            <a:off x="612201" y="6457883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D62603-0F4F-9040-AE2E-5408EC537970}"/>
              </a:ext>
            </a:extLst>
          </p:cNvPr>
          <p:cNvSpPr/>
          <p:nvPr userDrawn="1"/>
        </p:nvSpPr>
        <p:spPr>
          <a:xfrm>
            <a:off x="209356" y="6276295"/>
            <a:ext cx="364547" cy="364547"/>
          </a:xfrm>
          <a:prstGeom prst="ellipse">
            <a:avLst/>
          </a:prstGeom>
          <a:solidFill>
            <a:srgbClr val="4D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B9E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E9758-61D8-6649-84C2-650A68831AF1}"/>
              </a:ext>
            </a:extLst>
          </p:cNvPr>
          <p:cNvSpPr txBox="1"/>
          <p:nvPr userDrawn="1"/>
        </p:nvSpPr>
        <p:spPr>
          <a:xfrm>
            <a:off x="217311" y="6324421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solidFill>
                  <a:schemeClr val="bg1"/>
                </a:solidFill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DC5B471A-9A98-0641-BEC0-2EDEBAEA58ED}"/>
              </a:ext>
            </a:extLst>
          </p:cNvPr>
          <p:cNvSpPr/>
          <p:nvPr userDrawn="1"/>
        </p:nvSpPr>
        <p:spPr>
          <a:xfrm>
            <a:off x="11620985" y="6046374"/>
            <a:ext cx="571016" cy="822960"/>
          </a:xfrm>
          <a:custGeom>
            <a:avLst/>
            <a:gdLst>
              <a:gd name="connsiteX0" fmla="*/ 0 w 7888514"/>
              <a:gd name="connsiteY0" fmla="*/ 0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0 w 7888514"/>
              <a:gd name="connsiteY4" fmla="*/ 0 h 7300732"/>
              <a:gd name="connsiteX0" fmla="*/ 3599726 w 7888514"/>
              <a:gd name="connsiteY0" fmla="*/ 11575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3599726 w 7888514"/>
              <a:gd name="connsiteY4" fmla="*/ 11575 h 7300732"/>
              <a:gd name="connsiteX0" fmla="*/ 3599726 w 7888514"/>
              <a:gd name="connsiteY0" fmla="*/ 0 h 7347030"/>
              <a:gd name="connsiteX1" fmla="*/ 7888514 w 7888514"/>
              <a:gd name="connsiteY1" fmla="*/ 46298 h 7347030"/>
              <a:gd name="connsiteX2" fmla="*/ 7888514 w 7888514"/>
              <a:gd name="connsiteY2" fmla="*/ 7347030 h 7347030"/>
              <a:gd name="connsiteX3" fmla="*/ 0 w 7888514"/>
              <a:gd name="connsiteY3" fmla="*/ 7347030 h 7347030"/>
              <a:gd name="connsiteX4" fmla="*/ 3599726 w 7888514"/>
              <a:gd name="connsiteY4" fmla="*/ 0 h 7347030"/>
              <a:gd name="connsiteX0" fmla="*/ 3611301 w 7888514"/>
              <a:gd name="connsiteY0" fmla="*/ 1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3611301 w 7888514"/>
              <a:gd name="connsiteY4" fmla="*/ 1 h 73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8514" h="7300732">
                <a:moveTo>
                  <a:pt x="3611301" y="1"/>
                </a:moveTo>
                <a:lnTo>
                  <a:pt x="7888514" y="0"/>
                </a:lnTo>
                <a:lnTo>
                  <a:pt x="7888514" y="7300732"/>
                </a:lnTo>
                <a:lnTo>
                  <a:pt x="0" y="7300732"/>
                </a:lnTo>
                <a:lnTo>
                  <a:pt x="3611301" y="1"/>
                </a:lnTo>
                <a:close/>
              </a:path>
            </a:pathLst>
          </a:custGeom>
          <a:gradFill flip="none" rotWithShape="1">
            <a:gsLst>
              <a:gs pos="47000">
                <a:srgbClr val="0782C2"/>
              </a:gs>
              <a:gs pos="99000">
                <a:srgbClr val="4DB9E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8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6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6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01" y="365125"/>
            <a:ext cx="1074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Bellefield</a:t>
            </a:r>
            <a:r>
              <a:rPr lang="en-US"/>
              <a:t> General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01" y="1825625"/>
            <a:ext cx="10741599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  <a:r>
              <a:rPr lang="en-US" sz="2400" b="1">
                <a:solidFill>
                  <a:srgbClr val="DC582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2"/>
            <a:r>
              <a:rPr lang="en-US"/>
              <a:t>Third level     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880A4-6798-1B43-AB47-A56A0A0AB836}"/>
              </a:ext>
            </a:extLst>
          </p:cNvPr>
          <p:cNvSpPr/>
          <p:nvPr userDrawn="1"/>
        </p:nvSpPr>
        <p:spPr bwMode="auto">
          <a:xfrm flipV="1">
            <a:off x="-11577" y="6044972"/>
            <a:ext cx="12203577" cy="8229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41D224-1158-0D41-AC4C-0276BD66A9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9887940" y="6187567"/>
            <a:ext cx="1642151" cy="5189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E4E11C-7170-B840-B735-6541F5D67C0F}"/>
              </a:ext>
            </a:extLst>
          </p:cNvPr>
          <p:cNvSpPr txBox="1"/>
          <p:nvPr userDrawn="1"/>
        </p:nvSpPr>
        <p:spPr>
          <a:xfrm>
            <a:off x="589340" y="6223995"/>
            <a:ext cx="765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>
                <a:solidFill>
                  <a:srgbClr val="4DB9EF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Product Knowledge Materials - </a:t>
            </a:r>
            <a:r>
              <a:rPr lang="en-US" sz="1400" b="0" i="0">
                <a:solidFill>
                  <a:srgbClr val="0782C2"/>
                </a:solidFill>
                <a:latin typeface="+mn-lt"/>
                <a:ea typeface="Helvetica Neue Light" panose="02000403000000020004" pitchFamily="2" charset="0"/>
                <a:cs typeface="Arial" charset="0"/>
              </a:rPr>
              <a:t>Enter Presentation Title Here</a:t>
            </a:r>
            <a:endParaRPr lang="en-US" sz="1600" b="0" i="0">
              <a:solidFill>
                <a:srgbClr val="0782C2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A2B983-2955-2745-831C-8CFF7990E0A6}"/>
              </a:ext>
            </a:extLst>
          </p:cNvPr>
          <p:cNvSpPr/>
          <p:nvPr userDrawn="1"/>
        </p:nvSpPr>
        <p:spPr>
          <a:xfrm>
            <a:off x="612201" y="6457182"/>
            <a:ext cx="2757490" cy="20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Helvetica Neue Thin" panose="020B0403020202020204" pitchFamily="34" charset="0"/>
                <a:cs typeface="Century Gothic" charset="0"/>
              </a:rPr>
              <a:t>All Content © Copyright Aderant. All Rights Reserved</a:t>
            </a:r>
            <a:endParaRPr lang="en-US" sz="700">
              <a:solidFill>
                <a:schemeClr val="bg1">
                  <a:lumMod val="75000"/>
                </a:schemeClr>
              </a:solidFill>
              <a:latin typeface="+mj-lt"/>
              <a:ea typeface="Helvetica Neue Thin" panose="020B0403020202020204" pitchFamily="34" charset="0"/>
              <a:cs typeface="Century Gothic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D8AF43-8894-6542-ABA2-EDF5EE82549E}"/>
              </a:ext>
            </a:extLst>
          </p:cNvPr>
          <p:cNvSpPr/>
          <p:nvPr userDrawn="1"/>
        </p:nvSpPr>
        <p:spPr>
          <a:xfrm>
            <a:off x="209356" y="6275594"/>
            <a:ext cx="364547" cy="364547"/>
          </a:xfrm>
          <a:prstGeom prst="ellipse">
            <a:avLst/>
          </a:prstGeom>
          <a:solidFill>
            <a:srgbClr val="078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CE130D5-BC5D-F44C-A1F4-FA796EEC0A7F}"/>
              </a:ext>
            </a:extLst>
          </p:cNvPr>
          <p:cNvSpPr/>
          <p:nvPr userDrawn="1"/>
        </p:nvSpPr>
        <p:spPr>
          <a:xfrm>
            <a:off x="11620985" y="6045673"/>
            <a:ext cx="571016" cy="822960"/>
          </a:xfrm>
          <a:custGeom>
            <a:avLst/>
            <a:gdLst>
              <a:gd name="connsiteX0" fmla="*/ 0 w 7888514"/>
              <a:gd name="connsiteY0" fmla="*/ 0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0 w 7888514"/>
              <a:gd name="connsiteY4" fmla="*/ 0 h 7300732"/>
              <a:gd name="connsiteX0" fmla="*/ 3599726 w 7888514"/>
              <a:gd name="connsiteY0" fmla="*/ 11575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3599726 w 7888514"/>
              <a:gd name="connsiteY4" fmla="*/ 11575 h 7300732"/>
              <a:gd name="connsiteX0" fmla="*/ 3599726 w 7888514"/>
              <a:gd name="connsiteY0" fmla="*/ 0 h 7347030"/>
              <a:gd name="connsiteX1" fmla="*/ 7888514 w 7888514"/>
              <a:gd name="connsiteY1" fmla="*/ 46298 h 7347030"/>
              <a:gd name="connsiteX2" fmla="*/ 7888514 w 7888514"/>
              <a:gd name="connsiteY2" fmla="*/ 7347030 h 7347030"/>
              <a:gd name="connsiteX3" fmla="*/ 0 w 7888514"/>
              <a:gd name="connsiteY3" fmla="*/ 7347030 h 7347030"/>
              <a:gd name="connsiteX4" fmla="*/ 3599726 w 7888514"/>
              <a:gd name="connsiteY4" fmla="*/ 0 h 7347030"/>
              <a:gd name="connsiteX0" fmla="*/ 3611301 w 7888514"/>
              <a:gd name="connsiteY0" fmla="*/ 1 h 7300732"/>
              <a:gd name="connsiteX1" fmla="*/ 7888514 w 7888514"/>
              <a:gd name="connsiteY1" fmla="*/ 0 h 7300732"/>
              <a:gd name="connsiteX2" fmla="*/ 7888514 w 7888514"/>
              <a:gd name="connsiteY2" fmla="*/ 7300732 h 7300732"/>
              <a:gd name="connsiteX3" fmla="*/ 0 w 7888514"/>
              <a:gd name="connsiteY3" fmla="*/ 7300732 h 7300732"/>
              <a:gd name="connsiteX4" fmla="*/ 3611301 w 7888514"/>
              <a:gd name="connsiteY4" fmla="*/ 1 h 73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8514" h="7300732">
                <a:moveTo>
                  <a:pt x="3611301" y="1"/>
                </a:moveTo>
                <a:lnTo>
                  <a:pt x="7888514" y="0"/>
                </a:lnTo>
                <a:lnTo>
                  <a:pt x="7888514" y="7300732"/>
                </a:lnTo>
                <a:lnTo>
                  <a:pt x="0" y="7300732"/>
                </a:lnTo>
                <a:lnTo>
                  <a:pt x="3611301" y="1"/>
                </a:lnTo>
                <a:close/>
              </a:path>
            </a:pathLst>
          </a:custGeom>
          <a:gradFill>
            <a:gsLst>
              <a:gs pos="50000">
                <a:srgbClr val="0782C2"/>
              </a:gs>
              <a:gs pos="99000">
                <a:srgbClr val="4DB9EF"/>
              </a:gs>
            </a:gsLst>
            <a:lin ang="48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4A26A0-0859-8B49-A30A-04AC609B036A}"/>
              </a:ext>
            </a:extLst>
          </p:cNvPr>
          <p:cNvSpPr txBox="1"/>
          <p:nvPr userDrawn="1"/>
        </p:nvSpPr>
        <p:spPr>
          <a:xfrm>
            <a:off x="219716" y="632372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4BD2F82-3C70-DF48-BF02-2E64D4584A85}" type="slidenum">
              <a:rPr lang="en-US" sz="1100" b="1" i="0" smtClean="0">
                <a:latin typeface="+mj-lt"/>
                <a:ea typeface="Helvetica Neue Light" panose="02000403000000020004" pitchFamily="2" charset="0"/>
                <a:cs typeface="Arial" charset="0"/>
              </a:rPr>
              <a:pPr algn="ctr"/>
              <a:t>‹#›</a:t>
            </a:fld>
            <a:endParaRPr lang="en-US" sz="1100" b="1" i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17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Lato Light" panose="020F0302020204030203" pitchFamily="34" charset="77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1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b="0" i="0" kern="1200">
          <a:solidFill>
            <a:schemeClr val="accent6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6"/>
          </a:solidFill>
          <a:latin typeface="Lato Light" panose="020F03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accent1"/>
          </a:solidFill>
          <a:latin typeface="Lato" panose="020F050202020403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66ACD-C27D-2F46-BC49-CF9AA84E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98" y="-3"/>
            <a:ext cx="10771322" cy="60588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462CE3-5A44-8F49-A9B9-DBD340CC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754" y="1418290"/>
            <a:ext cx="7249885" cy="2154264"/>
          </a:xfrm>
        </p:spPr>
        <p:txBody>
          <a:bodyPr anchor="t">
            <a:noAutofit/>
          </a:bodyPr>
          <a:lstStyle/>
          <a:p>
            <a:r>
              <a:rPr lang="en-US" sz="4800" b="0" dirty="0">
                <a:solidFill>
                  <a:schemeClr val="tx1"/>
                </a:solidFill>
              </a:rPr>
              <a:t>Visual Brief</a:t>
            </a:r>
            <a:br>
              <a:rPr lang="en-US" sz="4800" b="0" dirty="0">
                <a:solidFill>
                  <a:schemeClr val="tx1"/>
                </a:solidFill>
              </a:rPr>
            </a:br>
            <a:r>
              <a:rPr lang="en-US" sz="4800" dirty="0" err="1">
                <a:solidFill>
                  <a:schemeClr val="tx1"/>
                </a:solidFill>
              </a:rPr>
              <a:t>iTimekeep</a:t>
            </a:r>
            <a:r>
              <a:rPr lang="en-US" sz="4800" dirty="0">
                <a:solidFill>
                  <a:schemeClr val="tx1"/>
                </a:solidFill>
              </a:rPr>
              <a:t> / OCG Live</a:t>
            </a:r>
            <a:r>
              <a:rPr lang="en-US" sz="4800" baseline="30000" dirty="0">
                <a:solidFill>
                  <a:schemeClr val="tx1"/>
                </a:solidFill>
              </a:rPr>
              <a:t>™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BCDA6B-E480-F947-BA41-77C5C3841392}"/>
              </a:ext>
            </a:extLst>
          </p:cNvPr>
          <p:cNvSpPr txBox="1">
            <a:spLocks/>
          </p:cNvSpPr>
          <p:nvPr/>
        </p:nvSpPr>
        <p:spPr>
          <a:xfrm>
            <a:off x="4728754" y="2735819"/>
            <a:ext cx="6464977" cy="1031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1"/>
                </a:solidFill>
                <a:latin typeface="Lato Light" panose="020F0302020204030203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sz="3200" b="0" dirty="0">
                <a:latin typeface="Lato" panose="020F0502020204030203" pitchFamily="34" charset="77"/>
              </a:rPr>
              <a:t>July 2020 Product Release  </a:t>
            </a:r>
          </a:p>
        </p:txBody>
      </p:sp>
    </p:spTree>
    <p:extLst>
      <p:ext uri="{BB962C8B-B14F-4D97-AF65-F5344CB8AC3E}">
        <p14:creationId xmlns:p14="http://schemas.microsoft.com/office/powerpoint/2010/main" val="109915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1138552" cy="1325563"/>
          </a:xfrm>
        </p:spPr>
        <p:txBody>
          <a:bodyPr/>
          <a:lstStyle/>
          <a:p>
            <a:r>
              <a:rPr lang="en-US" dirty="0" err="1"/>
              <a:t>iTimekeep</a:t>
            </a:r>
            <a:r>
              <a:rPr lang="en-US" dirty="0"/>
              <a:t> for Outlook: Autofill timecards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5181600" cy="35790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/>
              <a:t>From the email or calendar event, select the ‘magic wand’ icon above the Work Description box to populate the narrative.   </a:t>
            </a:r>
          </a:p>
          <a:p>
            <a:pPr fontAlgn="base"/>
            <a:r>
              <a:rPr lang="en-US" sz="2000"/>
              <a:t>Data utilized to populate narrative includes:</a:t>
            </a:r>
          </a:p>
          <a:p>
            <a:pPr lvl="1" fontAlgn="base"/>
            <a:r>
              <a:rPr lang="en-US" sz="1800"/>
              <a:t>Recipients</a:t>
            </a:r>
          </a:p>
          <a:p>
            <a:pPr lvl="1" fontAlgn="base"/>
            <a:r>
              <a:rPr lang="en-US" sz="1800"/>
              <a:t>Subject Line</a:t>
            </a:r>
          </a:p>
          <a:p>
            <a:pPr fontAlgn="base"/>
            <a:r>
              <a:rPr lang="en-US" sz="2000"/>
              <a:t>User Setting option is available to default suggested narrative.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221" y="2221653"/>
            <a:ext cx="5181600" cy="3579072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Make completing timecards even easier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8A5A3-9E8E-45FD-905F-E6CBF8A9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83" y="5238442"/>
            <a:ext cx="2021629" cy="423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A4D34C8-0316-45EE-845E-375264529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78" y="2126045"/>
            <a:ext cx="2963256" cy="292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05446E-8EBB-42B3-9468-BF77C5D06CC9}"/>
              </a:ext>
            </a:extLst>
          </p:cNvPr>
          <p:cNvSpPr txBox="1">
            <a:spLocks/>
          </p:cNvSpPr>
          <p:nvPr/>
        </p:nvSpPr>
        <p:spPr>
          <a:xfrm>
            <a:off x="6526621" y="2374053"/>
            <a:ext cx="5181600" cy="342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b="0" i="0" kern="1200">
                <a:solidFill>
                  <a:schemeClr val="accent1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b="0" i="0" kern="1200">
                <a:solidFill>
                  <a:schemeClr val="tx2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2"/>
                </a:solidFill>
                <a:latin typeface="Lato Light" panose="020F03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accent1"/>
                </a:solidFill>
                <a:latin typeface="Lato" panose="020F050202020403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Font typeface="Arial"/>
              <a:buNone/>
            </a:pPr>
            <a:br>
              <a:rPr lang="en-US" sz="1700" b="1"/>
            </a:br>
            <a:r>
              <a:rPr lang="en-US" sz="1600" b="1"/>
              <a:t>Note: </a:t>
            </a:r>
            <a:r>
              <a:rPr lang="en-US" sz="1600"/>
              <a:t>Template used by the add-in is not exposed on the front-end or configurable.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93869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iTimekeep: Enhanced Time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5181600" cy="357907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latin typeface="Lato"/>
              </a:rPr>
              <a:t>Additional criteria and formatting options allow you to tailor the request to exactly what you’re looking for, without additional manipulation once the report is available. 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latin typeface="Lato"/>
              </a:rPr>
              <a:t>Enabled in the Portal &gt; Advanced Subscription Properties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221" y="2345636"/>
            <a:ext cx="5181600" cy="381338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Note*: </a:t>
            </a:r>
            <a:r>
              <a:rPr lang="en-US" sz="1600" dirty="0"/>
              <a:t>Timekeepers will only be able to report on themselves. When a timekeeper accesses enhanced reporting the Timekeeper section will not be visible.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Increased reporting flexibility within this known interface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22BED-165D-43DE-A58F-8CAAA744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26" y="1908216"/>
            <a:ext cx="4114589" cy="3557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BDEDF-15C0-42FC-A508-57EE1FB97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85" y="4352134"/>
            <a:ext cx="3696702" cy="1242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iTimekeep: Time Entry 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5181600" cy="357907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sz="2400" dirty="0"/>
              <a:t>Administrator can set the rounding option for all time entries to one of the following, based on the firm-defined rule:</a:t>
            </a:r>
          </a:p>
          <a:p>
            <a:pPr marL="0" indent="0" fontAlgn="base">
              <a:buNone/>
            </a:pPr>
            <a:endParaRPr lang="en-US" sz="2400" b="1" dirty="0"/>
          </a:p>
          <a:p>
            <a:pPr lvl="1" fontAlgn="base"/>
            <a:r>
              <a:rPr lang="en-US" sz="2200" b="1" dirty="0">
                <a:latin typeface="Lato" panose="020F0502020204030203" pitchFamily="34" charset="77"/>
              </a:rPr>
              <a:t>Always Rounding Up</a:t>
            </a:r>
          </a:p>
          <a:p>
            <a:pPr lvl="2" fontAlgn="base"/>
            <a:r>
              <a:rPr lang="en-US" sz="2100" dirty="0">
                <a:latin typeface="Lato" panose="020F0502020204030203" pitchFamily="34" charset="77"/>
              </a:rPr>
              <a:t>Default – rounds up to the nearest time increment (current behavior)</a:t>
            </a:r>
          </a:p>
          <a:p>
            <a:pPr lvl="1" fontAlgn="base"/>
            <a:r>
              <a:rPr lang="en-US" sz="2200" b="1" dirty="0">
                <a:latin typeface="Lato" panose="020F0502020204030203" pitchFamily="34" charset="77"/>
              </a:rPr>
              <a:t>Nearest Unit Rounding</a:t>
            </a:r>
          </a:p>
          <a:p>
            <a:pPr lvl="2" fontAlgn="base"/>
            <a:r>
              <a:rPr lang="en-US" sz="2100" dirty="0">
                <a:latin typeface="Lato" panose="020F0502020204030203" pitchFamily="34" charset="77"/>
              </a:rPr>
              <a:t>Rounds to the nearest increment, up or down</a:t>
            </a:r>
          </a:p>
          <a:p>
            <a:pPr lvl="1" fontAlgn="base"/>
            <a:r>
              <a:rPr lang="en-US" sz="2200" b="1" dirty="0">
                <a:latin typeface="Lato" panose="020F0502020204030203" pitchFamily="34" charset="77"/>
              </a:rPr>
              <a:t>Never Zero, Nearest Unit Rounding</a:t>
            </a:r>
          </a:p>
          <a:p>
            <a:pPr lvl="2" fontAlgn="base"/>
            <a:r>
              <a:rPr lang="en-US" sz="2100" dirty="0">
                <a:latin typeface="Lato" panose="020F0502020204030203" pitchFamily="34" charset="77"/>
              </a:rPr>
              <a:t>Rounds to nearest increment but will not round down to 0.00</a:t>
            </a:r>
          </a:p>
          <a:p>
            <a:pPr lvl="1" fontAlgn="base"/>
            <a:r>
              <a:rPr lang="en-US" sz="2200" b="1" dirty="0">
                <a:latin typeface="Lato" panose="020F0502020204030203" pitchFamily="34" charset="77"/>
              </a:rPr>
              <a:t>Never Zero, Always Down Rounding</a:t>
            </a:r>
          </a:p>
          <a:p>
            <a:pPr lvl="2" fontAlgn="base"/>
            <a:r>
              <a:rPr lang="en-US" sz="2100" dirty="0">
                <a:latin typeface="Lato" panose="020F0502020204030203" pitchFamily="34" charset="77"/>
              </a:rPr>
              <a:t>Rounds down to the nearest time increment but will not round down to 0.00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221" y="2221653"/>
            <a:ext cx="5181600" cy="357907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700" b="1" dirty="0"/>
              <a:t>Note: </a:t>
            </a:r>
            <a:r>
              <a:rPr lang="en-US" sz="1700" dirty="0"/>
              <a:t>Rounding is set in the Portal and applies across all devices. Firm Setting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Increased options for firm-specific time rounding</a:t>
            </a:r>
            <a:endParaRPr lang="en-US" sz="2800" b="1" i="1">
              <a:solidFill>
                <a:schemeClr val="tx2"/>
              </a:solidFill>
              <a:latin typeface="+mj-lt"/>
              <a:cs typeface="Calibri Ligh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E3AE77-D0C8-4A98-AA1D-E8601011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72" y="2031824"/>
            <a:ext cx="4880059" cy="31024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1156893" cy="1325563"/>
          </a:xfrm>
        </p:spPr>
        <p:txBody>
          <a:bodyPr/>
          <a:lstStyle/>
          <a:p>
            <a:r>
              <a:rPr lang="en-US" dirty="0" err="1"/>
              <a:t>iTimekeep</a:t>
            </a:r>
            <a:r>
              <a:rPr lang="en-US" dirty="0"/>
              <a:t>: Calendar View – Weekly Totals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6034764" cy="3579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Lato"/>
              </a:rPr>
              <a:t>Empowers lawyers to see weekly totals without needing to manually add up the values.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/>
              <a:t>Available in desktop only.</a:t>
            </a:r>
          </a:p>
          <a:p>
            <a:pPr lvl="1"/>
            <a:r>
              <a:rPr lang="en-US" sz="2400" dirty="0"/>
              <a:t>Cannot hide or remove weekly totals.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221" y="2221653"/>
            <a:ext cx="5181600" cy="3579072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At a glance easily view weekly totals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968B3-1299-4D11-AA11-76165EA4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711" y="2032508"/>
            <a:ext cx="3949549" cy="3957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89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iTimekeep: Quick Timers – User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5181600" cy="357907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Quick Timer Suggestions by default is set to 10. 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Max configurable limit of 50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Increments by 5.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Note user cannot manually enter a value – must select via the slider.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221" y="2221653"/>
            <a:ext cx="5181600" cy="3579072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r>
              <a:rPr lang="en-US" sz="1700" b="1"/>
              <a:t>Note: </a:t>
            </a:r>
            <a:r>
              <a:rPr lang="en-US" sz="1700"/>
              <a:t>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Improve contemporaneous time capture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74A366B-3C8D-474B-B640-37E67507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48" y="1990579"/>
            <a:ext cx="4211954" cy="33683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5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iTimekeep</a:t>
            </a:r>
            <a:r>
              <a:rPr lang="en-US" b="1" dirty="0"/>
              <a:t> Mobile: Connection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5181600" cy="357907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Notification that you are offline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Manage and create new timecards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Create and interact with timers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Create new short cuts and temporary matters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Lato"/>
              </a:rPr>
              <a:t>Receive a notification prompt to sync data when mobile device is back online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358" y="2221653"/>
            <a:ext cx="5181600" cy="375954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r>
              <a:rPr lang="en-US" sz="1700" b="1">
                <a:latin typeface="Lato"/>
              </a:rPr>
              <a:t>Note: </a:t>
            </a:r>
            <a:r>
              <a:rPr lang="en-US" sz="1700">
                <a:latin typeface="Lato"/>
              </a:rPr>
              <a:t>Depending on the mobile model – the app cache may last up to ~2 hours if the app remains open in the background. This will vary based on a host of factors</a:t>
            </a:r>
            <a:endParaRPr lang="en-US" sz="1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i="1">
                <a:solidFill>
                  <a:schemeClr val="tx2"/>
                </a:solidFill>
                <a:latin typeface="+mj-lt"/>
              </a:rPr>
              <a:t>Maintain productivity &amp; capture time during temporary connection issues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6E7D50B-9322-40BF-8DD4-916765B2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17" y="1956067"/>
            <a:ext cx="3595522" cy="34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0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6C0E34D-CE3B-2749-8BFF-FF8D9F89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spc="3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WHAT’S NEW</a:t>
            </a:r>
            <a:endParaRPr lang="en-US" sz="4000" b="1" spc="3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EDDE77E0-302F-4442-B805-8DE2A6D78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6" y="4008279"/>
            <a:ext cx="10972800" cy="150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bg1"/>
                </a:solidFill>
                <a:latin typeface="+mj-lt"/>
              </a:rPr>
              <a:t>OCG Live</a:t>
            </a:r>
            <a:r>
              <a:rPr lang="en-US" sz="8800" baseline="30000" dirty="0">
                <a:solidFill>
                  <a:schemeClr val="bg1"/>
                </a:solidFill>
                <a:latin typeface="+mj-lt"/>
              </a:rPr>
              <a:t>™</a:t>
            </a:r>
            <a:endParaRPr lang="en-US" sz="8800" baseline="3000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FDFD644-1431-4E92-8FBB-819627CFB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6205" y="579671"/>
            <a:ext cx="4727691" cy="13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5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Database">
            <a:extLst>
              <a:ext uri="{FF2B5EF4-FFF2-40B4-BE49-F238E27FC236}">
                <a16:creationId xmlns:a16="http://schemas.microsoft.com/office/drawing/2014/main" id="{4D448957-FA54-48BE-B490-F3DAD08F46F4}"/>
              </a:ext>
            </a:extLst>
          </p:cNvPr>
          <p:cNvSpPr/>
          <p:nvPr/>
        </p:nvSpPr>
        <p:spPr>
          <a:xfrm>
            <a:off x="3805863" y="1859937"/>
            <a:ext cx="934117" cy="93411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0807A6-AB37-4068-8823-5A2785BD58DB}"/>
              </a:ext>
            </a:extLst>
          </p:cNvPr>
          <p:cNvGrpSpPr/>
          <p:nvPr/>
        </p:nvGrpSpPr>
        <p:grpSpPr>
          <a:xfrm>
            <a:off x="3235015" y="3320806"/>
            <a:ext cx="2075817" cy="2049209"/>
            <a:chOff x="616536" y="2295025"/>
            <a:chExt cx="2075817" cy="20492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6BB93C-FB6C-4779-BE48-28868DB24F57}"/>
                </a:ext>
              </a:extLst>
            </p:cNvPr>
            <p:cNvSpPr/>
            <p:nvPr/>
          </p:nvSpPr>
          <p:spPr>
            <a:xfrm>
              <a:off x="616536" y="2295025"/>
              <a:ext cx="2075817" cy="20492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647BE1-370A-43FC-8A14-2035AF39372C}"/>
                </a:ext>
              </a:extLst>
            </p:cNvPr>
            <p:cNvSpPr txBox="1"/>
            <p:nvPr/>
          </p:nvSpPr>
          <p:spPr>
            <a:xfrm>
              <a:off x="616536" y="2295025"/>
              <a:ext cx="2075817" cy="2049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Lato" panose="020F0502020204030203" pitchFamily="34" charset="77"/>
                </a:rPr>
                <a:t>Violation Report includes time entry narratives</a:t>
              </a:r>
              <a:br>
                <a:rPr lang="en-US" sz="1100" b="1" kern="1200" dirty="0">
                  <a:latin typeface="Lato" panose="020F0502020204030203" pitchFamily="34" charset="77"/>
                </a:rPr>
              </a:br>
              <a:br>
                <a:rPr lang="en-US" sz="1100" b="1" kern="1200" dirty="0">
                  <a:latin typeface="Lato" panose="020F0502020204030203" pitchFamily="34" charset="77"/>
                </a:rPr>
              </a:br>
              <a:r>
                <a:rPr lang="en-US" sz="1200" kern="1200" dirty="0">
                  <a:latin typeface="Lato" panose="020F0502020204030203" pitchFamily="34" charset="77"/>
                </a:rPr>
                <a:t>Bring time entries into compliance faster. </a:t>
              </a:r>
              <a:r>
                <a:rPr lang="en-US" sz="1200" dirty="0">
                  <a:latin typeface="Lato" panose="020F0502020204030203" pitchFamily="34" charset="77"/>
                </a:rPr>
                <a:t>Enables the individual responsible for correcting the time entry to see the narrative that needs to be brought into compliance.</a:t>
              </a:r>
              <a:endParaRPr lang="en-US" sz="1200" kern="1200" dirty="0">
                <a:latin typeface="Lato" panose="020F0502020204030203" pitchFamily="34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A8AFBF-41D2-410D-A610-77CB45822FBB}"/>
              </a:ext>
            </a:extLst>
          </p:cNvPr>
          <p:cNvGrpSpPr/>
          <p:nvPr/>
        </p:nvGrpSpPr>
        <p:grpSpPr>
          <a:xfrm>
            <a:off x="6703646" y="1859937"/>
            <a:ext cx="2075817" cy="3510079"/>
            <a:chOff x="5058091" y="1673960"/>
            <a:chExt cx="2075817" cy="35100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221B9D-AC16-4102-AAAE-75717B0C0BC1}"/>
                </a:ext>
              </a:extLst>
            </p:cNvPr>
            <p:cNvSpPr/>
            <p:nvPr/>
          </p:nvSpPr>
          <p:spPr>
            <a:xfrm>
              <a:off x="5628941" y="1673960"/>
              <a:ext cx="934117" cy="93411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Lato" panose="020F0502020204030203" pitchFamily="34" charset="77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627F69-4BC0-49B5-A83D-DB9F30D87A3E}"/>
                </a:ext>
              </a:extLst>
            </p:cNvPr>
            <p:cNvGrpSpPr/>
            <p:nvPr/>
          </p:nvGrpSpPr>
          <p:grpSpPr>
            <a:xfrm>
              <a:off x="5058091" y="3134830"/>
              <a:ext cx="2075817" cy="2049209"/>
              <a:chOff x="3055621" y="2295025"/>
              <a:chExt cx="2075817" cy="204920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D554B-498A-47FB-9DEC-91C96B12D940}"/>
                  </a:ext>
                </a:extLst>
              </p:cNvPr>
              <p:cNvSpPr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4C6C56-F5EB-4FC1-952A-B012B46410D6}"/>
                  </a:ext>
                </a:extLst>
              </p:cNvPr>
              <p:cNvSpPr txBox="1"/>
              <p:nvPr/>
            </p:nvSpPr>
            <p:spPr>
              <a:xfrm>
                <a:off x="3055621" y="2295025"/>
                <a:ext cx="2075817" cy="20492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Lato" panose="020F0502020204030203" pitchFamily="34" charset="77"/>
                  </a:rPr>
                  <a:t>Enhanced Task Management </a:t>
                </a:r>
                <a:br>
                  <a:rPr lang="en-US" sz="1400" b="1" kern="1200" dirty="0">
                    <a:latin typeface="Lato" panose="020F0502020204030203" pitchFamily="34" charset="77"/>
                  </a:rPr>
                </a:br>
                <a:br>
                  <a:rPr lang="en-US" sz="1100" kern="1200" dirty="0">
                    <a:latin typeface="Lato" panose="020F0502020204030203" pitchFamily="34" charset="77"/>
                  </a:rPr>
                </a:br>
                <a:r>
                  <a:rPr lang="en-US" sz="1200" kern="1200" dirty="0">
                    <a:latin typeface="Lato" panose="020F0502020204030203" pitchFamily="34" charset="77"/>
                  </a:rPr>
                  <a:t>New multi-selection and mass action capabilities provide OCG Admins the ability to easily manage task lists for assignment, completion and more.</a:t>
                </a:r>
              </a:p>
            </p:txBody>
          </p:sp>
        </p:grp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652D4E79-C10B-7741-B8AB-DFDD6B9B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OCG Live: Release Highlights</a:t>
            </a:r>
          </a:p>
        </p:txBody>
      </p:sp>
    </p:spTree>
    <p:extLst>
      <p:ext uri="{BB962C8B-B14F-4D97-AF65-F5344CB8AC3E}">
        <p14:creationId xmlns:p14="http://schemas.microsoft.com/office/powerpoint/2010/main" val="44741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5181600" cy="35790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Timecard narratives will have a dedicated column in the Violations Report.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221" y="2221653"/>
            <a:ext cx="5181600" cy="3579072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endParaRPr lang="en-US" sz="1700" b="1"/>
          </a:p>
          <a:p>
            <a:pPr marL="0" indent="0">
              <a:buNone/>
            </a:pPr>
            <a:r>
              <a:rPr lang="en-US" sz="1700" b="1"/>
              <a:t>Note: </a:t>
            </a:r>
            <a:r>
              <a:rPr lang="en-US" sz="1700"/>
              <a:t>In-line editing is </a:t>
            </a:r>
            <a:r>
              <a:rPr lang="en-US" sz="1700" u="sng"/>
              <a:t>not</a:t>
            </a:r>
            <a:r>
              <a:rPr lang="en-US" sz="1700"/>
              <a:t> possible.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Bring time entries into compliance faster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D4A5B-00A0-4D79-A7C2-397C6E5A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513" y="1926868"/>
            <a:ext cx="4364183" cy="3470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01633E7-201E-DA45-872B-36521541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69" y="365125"/>
            <a:ext cx="1113218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OCG Live: Violation Report includes Narrative</a:t>
            </a:r>
          </a:p>
        </p:txBody>
      </p:sp>
    </p:spTree>
    <p:extLst>
      <p:ext uri="{BB962C8B-B14F-4D97-AF65-F5344CB8AC3E}">
        <p14:creationId xmlns:p14="http://schemas.microsoft.com/office/powerpoint/2010/main" val="107162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OCG Live: Enhanced Task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i="1" dirty="0">
                <a:solidFill>
                  <a:schemeClr val="tx2"/>
                </a:solidFill>
                <a:latin typeface="+mj-lt"/>
              </a:rPr>
              <a:t>Streamline management of OCG Live Tasks and Acknowledgements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55099A-014E-439E-801C-9DED219E5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605" y="2277180"/>
            <a:ext cx="4701823" cy="369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Improved user experience to easily manage task lists for assignment, un-assignment, completion and more.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000" dirty="0"/>
              <a:t>Multi-selection and Mass actions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Embedded filtering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Additional columns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Navigation highlight</a:t>
            </a:r>
          </a:p>
        </p:txBody>
      </p:sp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D5EA22E-BD68-4FC8-B68F-D11C9ACA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66" y="2246886"/>
            <a:ext cx="6929496" cy="1545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31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A7F677-8D38-7149-9948-5A187FA9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48" y="1067043"/>
            <a:ext cx="10972800" cy="2852737"/>
          </a:xfrm>
        </p:spPr>
        <p:txBody>
          <a:bodyPr>
            <a:normAutofit/>
          </a:bodyPr>
          <a:lstStyle/>
          <a:p>
            <a:r>
              <a:rPr lang="en-US" sz="9600" dirty="0"/>
              <a:t>Our Vision: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9B2E8258-B978-364C-9989-A6522E2BE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Proactive Time Capture, Anywhere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F5621-385A-AD4A-B41B-226ABE16FB9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662711" y="396069"/>
            <a:ext cx="1706696" cy="17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EA305-E3D3-4040-96B1-5900BF1B3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35"/>
          <a:stretch/>
        </p:blipFill>
        <p:spPr>
          <a:xfrm>
            <a:off x="0" y="0"/>
            <a:ext cx="12192000" cy="61218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13FB50-F96E-CE41-9C1D-CE60AF885B57}"/>
              </a:ext>
            </a:extLst>
          </p:cNvPr>
          <p:cNvSpPr/>
          <p:nvPr/>
        </p:nvSpPr>
        <p:spPr>
          <a:xfrm rot="9900000">
            <a:off x="476314" y="197623"/>
            <a:ext cx="5758291" cy="57582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03EDA9-AD5A-D941-B205-2C79089E18BD}"/>
              </a:ext>
            </a:extLst>
          </p:cNvPr>
          <p:cNvSpPr txBox="1">
            <a:spLocks/>
          </p:cNvSpPr>
          <p:nvPr/>
        </p:nvSpPr>
        <p:spPr>
          <a:xfrm>
            <a:off x="999792" y="851239"/>
            <a:ext cx="4711337" cy="694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C-Level &amp; Finance Professionals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5483C-A4F4-1A4C-8AEC-922C3350DAEB}"/>
              </a:ext>
            </a:extLst>
          </p:cNvPr>
          <p:cNvCxnSpPr/>
          <p:nvPr/>
        </p:nvCxnSpPr>
        <p:spPr>
          <a:xfrm>
            <a:off x="1072064" y="1624239"/>
            <a:ext cx="45667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81A43-BC95-4AAD-9518-23921F9CA971}"/>
              </a:ext>
            </a:extLst>
          </p:cNvPr>
          <p:cNvSpPr/>
          <p:nvPr/>
        </p:nvSpPr>
        <p:spPr>
          <a:xfrm>
            <a:off x="999792" y="1649347"/>
            <a:ext cx="4881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j-lt"/>
              </a:rPr>
              <a:t>iTimekeep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for Outlook is an extension of what lawyers do in Outlook today. Providing another avenue for lawyers to </a:t>
            </a:r>
            <a:r>
              <a:rPr lang="en-US" sz="2000" b="1" u="sng" dirty="0">
                <a:solidFill>
                  <a:schemeClr val="bg1"/>
                </a:solidFill>
                <a:latin typeface="+mj-lt"/>
              </a:rPr>
              <a:t>reduce time leakage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as they capture more time contemporaneously from emails and events.</a:t>
            </a:r>
          </a:p>
          <a:p>
            <a:pPr algn="ctr"/>
            <a:endParaRPr lang="en-US" sz="2000" dirty="0">
              <a:solidFill>
                <a:schemeClr val="bg1"/>
              </a:solidFill>
              <a:effectLst/>
              <a:latin typeface="+mj-l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Ensure time captured is compliant with OCG’s. With more self-service reporting capabilities, lawyers can be more efficient in gathering appropriate data for internal or client discussions, alleviating requests to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the finance team.</a:t>
            </a:r>
            <a:endParaRPr lang="en-US" sz="200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C81D1-D638-3B4F-BFBD-11429C168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12"/>
          <a:stretch/>
        </p:blipFill>
        <p:spPr>
          <a:xfrm>
            <a:off x="-30996" y="-15445"/>
            <a:ext cx="12222996" cy="60907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FFDDD2-EA4D-FF42-A6E1-CD1BEC567826}"/>
              </a:ext>
            </a:extLst>
          </p:cNvPr>
          <p:cNvGrpSpPr/>
          <p:nvPr/>
        </p:nvGrpSpPr>
        <p:grpSpPr>
          <a:xfrm>
            <a:off x="6301120" y="315997"/>
            <a:ext cx="5563151" cy="5563151"/>
            <a:chOff x="5913670" y="269503"/>
            <a:chExt cx="5563151" cy="556315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50DDB3-E70A-D940-A24A-AE9B1CC437B0}"/>
                </a:ext>
              </a:extLst>
            </p:cNvPr>
            <p:cNvSpPr/>
            <p:nvPr/>
          </p:nvSpPr>
          <p:spPr>
            <a:xfrm rot="8100000">
              <a:off x="5913670" y="269503"/>
              <a:ext cx="5563151" cy="55631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E13060-B796-B341-83F4-84C9CD38FDB8}"/>
                </a:ext>
              </a:extLst>
            </p:cNvPr>
            <p:cNvSpPr/>
            <p:nvPr/>
          </p:nvSpPr>
          <p:spPr>
            <a:xfrm>
              <a:off x="6509494" y="2174983"/>
              <a:ext cx="429298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00" dirty="0" err="1">
                  <a:solidFill>
                    <a:schemeClr val="bg1"/>
                  </a:solidFill>
                  <a:latin typeface="+mj-lt"/>
                </a:rPr>
                <a:t>iTimekeep</a:t>
              </a:r>
              <a:r>
                <a:rPr lang="en-US" sz="2100" dirty="0">
                  <a:solidFill>
                    <a:schemeClr val="bg1"/>
                  </a:solidFill>
                  <a:latin typeface="+mj-lt"/>
                </a:rPr>
                <a:t> for Outlook demonstrates the way the firm keeps up with innovation. Providing their lawyers with tools that are easy-to-use, work the way they work, from any app in which they are working.</a:t>
              </a:r>
              <a:endParaRPr lang="en-US" sz="210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003EDA9-AD5A-D941-B205-2C79089E18BD}"/>
                </a:ext>
              </a:extLst>
            </p:cNvPr>
            <p:cNvSpPr txBox="1">
              <a:spLocks/>
            </p:cNvSpPr>
            <p:nvPr/>
          </p:nvSpPr>
          <p:spPr>
            <a:xfrm>
              <a:off x="6300317" y="1244645"/>
              <a:ext cx="4711337" cy="69492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+mn-lt"/>
                </a:rPr>
                <a:t>IT Professionals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75483C-A4F4-1A4C-8AEC-922C3350DAEB}"/>
                </a:ext>
              </a:extLst>
            </p:cNvPr>
            <p:cNvCxnSpPr/>
            <p:nvPr/>
          </p:nvCxnSpPr>
          <p:spPr>
            <a:xfrm>
              <a:off x="6372589" y="2017645"/>
              <a:ext cx="456679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57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3F6C2-0000-0640-BFA9-D0386E72F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12"/>
          <a:stretch/>
        </p:blipFill>
        <p:spPr>
          <a:xfrm>
            <a:off x="0" y="0"/>
            <a:ext cx="12192000" cy="6075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94B7DE-5560-A043-9CF8-ABF8D5F48C70}"/>
              </a:ext>
            </a:extLst>
          </p:cNvPr>
          <p:cNvGrpSpPr/>
          <p:nvPr/>
        </p:nvGrpSpPr>
        <p:grpSpPr>
          <a:xfrm>
            <a:off x="685072" y="539570"/>
            <a:ext cx="5120180" cy="5120180"/>
            <a:chOff x="731567" y="701982"/>
            <a:chExt cx="5120180" cy="51201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13FB50-F96E-CE41-9C1D-CE60AF885B57}"/>
                </a:ext>
              </a:extLst>
            </p:cNvPr>
            <p:cNvSpPr/>
            <p:nvPr/>
          </p:nvSpPr>
          <p:spPr>
            <a:xfrm rot="9900000">
              <a:off x="731567" y="701982"/>
              <a:ext cx="5120180" cy="51201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E13060-B796-B341-83F4-84C9CD38FDB8}"/>
                </a:ext>
              </a:extLst>
            </p:cNvPr>
            <p:cNvSpPr/>
            <p:nvPr/>
          </p:nvSpPr>
          <p:spPr>
            <a:xfrm>
              <a:off x="1264520" y="1926648"/>
              <a:ext cx="4041091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effectLst/>
                  <a:latin typeface="+mj-lt"/>
                </a:rPr>
                <a:t>iTimekeep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+mj-lt"/>
                </a:rPr>
                <a:t> for Outlook makes co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ntemporaneous time capture easy by leveraging one of the tools they use most – Outlook. Lawyers who work on email day-in and day-out and do not typically enter their own time can take advantage of embedded </a:t>
              </a:r>
              <a:r>
                <a:rPr lang="en-US" sz="1600" dirty="0" err="1">
                  <a:solidFill>
                    <a:schemeClr val="bg1"/>
                  </a:solidFill>
                  <a:latin typeface="+mj-lt"/>
                </a:rPr>
                <a:t>iTimekeep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 capabilities to enter time right from Outlook and collaborate with their assistants to complete and post time.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effectLst/>
                  <a:latin typeface="+mj-lt"/>
                </a:rPr>
                <a:t>This release also provide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 improved information access with enhanced reporting capabilities.</a:t>
              </a:r>
              <a:endParaRPr lang="en-US" sz="160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003EDA9-AD5A-D941-B205-2C79089E18BD}"/>
                </a:ext>
              </a:extLst>
            </p:cNvPr>
            <p:cNvSpPr txBox="1">
              <a:spLocks/>
            </p:cNvSpPr>
            <p:nvPr/>
          </p:nvSpPr>
          <p:spPr>
            <a:xfrm>
              <a:off x="851201" y="996310"/>
              <a:ext cx="4711337" cy="69492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+mn-lt"/>
                </a:rPr>
                <a:t>Lawyers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75483C-A4F4-1A4C-8AEC-922C3350DAEB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1769310"/>
              <a:ext cx="382693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83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5FB899-67D1-D646-97BE-C692B0A1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spc="3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WHAT’S NEW</a:t>
            </a:r>
            <a:endParaRPr lang="en-US" sz="4000" b="1" spc="3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A22208-7266-6E45-B5D5-C9E78983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96" y="4008279"/>
            <a:ext cx="10972800" cy="150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err="1">
                <a:solidFill>
                  <a:schemeClr val="bg1"/>
                </a:solidFill>
                <a:latin typeface="+mj-lt"/>
              </a:rPr>
              <a:t>iTimekeep</a:t>
            </a:r>
            <a:endParaRPr lang="en-US" sz="880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180028-9D24-4B66-AD06-AB5074015A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662711" y="396069"/>
            <a:ext cx="1706696" cy="17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title 5">
            <a:extLst>
              <a:ext uri="{FF2B5EF4-FFF2-40B4-BE49-F238E27FC236}">
                <a16:creationId xmlns:a16="http://schemas.microsoft.com/office/drawing/2014/main" id="{04AD987B-FDA7-42AB-8D8E-ECEDCF9D8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70378"/>
              </p:ext>
            </p:extLst>
          </p:nvPr>
        </p:nvGraphicFramePr>
        <p:xfrm>
          <a:off x="612200" y="1686247"/>
          <a:ext cx="10741599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0207540-D887-3943-B334-411DA3CC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iTimekeep</a:t>
            </a:r>
            <a:r>
              <a:rPr lang="en-US" b="1" dirty="0"/>
              <a:t>: Highlights</a:t>
            </a:r>
          </a:p>
        </p:txBody>
      </p:sp>
    </p:spTree>
    <p:extLst>
      <p:ext uri="{BB962C8B-B14F-4D97-AF65-F5344CB8AC3E}">
        <p14:creationId xmlns:p14="http://schemas.microsoft.com/office/powerpoint/2010/main" val="214219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7B2AE6-817F-6F4A-8F87-44A3DE23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166345"/>
            <a:ext cx="11380573" cy="1325563"/>
          </a:xfrm>
        </p:spPr>
        <p:txBody>
          <a:bodyPr/>
          <a:lstStyle/>
          <a:p>
            <a:r>
              <a:rPr lang="en-US" b="1" dirty="0" err="1"/>
              <a:t>iTimekeep</a:t>
            </a:r>
            <a:r>
              <a:rPr lang="en-US" b="1" dirty="0"/>
              <a:t> for Outlook: Create a Timecard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01" y="2020094"/>
            <a:ext cx="5942753" cy="39814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Lato" panose="020F0502020204030203" pitchFamily="34" charset="77"/>
              </a:rPr>
              <a:t>From the email or calendar event, select the </a:t>
            </a:r>
            <a:r>
              <a:rPr lang="en-US" sz="2400" dirty="0" err="1">
                <a:latin typeface="Lato" panose="020F0502020204030203" pitchFamily="34" charset="77"/>
              </a:rPr>
              <a:t>iTimekeep</a:t>
            </a:r>
            <a:r>
              <a:rPr lang="en-US" sz="2400" dirty="0">
                <a:latin typeface="Lato" panose="020F0502020204030203" pitchFamily="34" charset="77"/>
              </a:rPr>
              <a:t> icon from the ribbon bar.  </a:t>
            </a:r>
          </a:p>
          <a:p>
            <a:pPr fontAlgn="base"/>
            <a:r>
              <a:rPr lang="en-US" sz="2200" dirty="0">
                <a:latin typeface="Lato" panose="020F0502020204030203" pitchFamily="34" charset="77"/>
              </a:rPr>
              <a:t>If no timecard has been created yet, click ‘Create a new Time Entry’ to add an entry for the email/calendar event.  </a:t>
            </a:r>
          </a:p>
          <a:p>
            <a:pPr fontAlgn="base"/>
            <a:r>
              <a:rPr lang="en-US" sz="2200" dirty="0">
                <a:latin typeface="Lato" panose="020F0502020204030203" pitchFamily="34" charset="77"/>
              </a:rPr>
              <a:t>If there is a timecard for the email/calendar event, the timecard will be displayed.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2220913"/>
            <a:ext cx="5181600" cy="357981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700" b="1" dirty="0"/>
              <a:t>Note: </a:t>
            </a:r>
            <a:r>
              <a:rPr lang="en-US" sz="1700" dirty="0"/>
              <a:t>Timecards are saved automatically as draft anytime a change is made. User needs to deliberately submit.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782803" y="1333190"/>
            <a:ext cx="1007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2"/>
                </a:solidFill>
                <a:latin typeface="+mj-lt"/>
              </a:rPr>
              <a:t>Easily convert calendar events or email into timecards</a:t>
            </a:r>
            <a:endParaRPr lang="en-US" sz="2800" b="1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AEAF99-211A-45FB-AAC9-6613A23E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48" y="1856410"/>
            <a:ext cx="27241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8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DA4-FFE7-412D-8FDB-20DC21E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iTimekeep</a:t>
            </a:r>
            <a:r>
              <a:rPr lang="en-US" dirty="0"/>
              <a:t> for Outlook: Starting a 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E8B6-4FD0-4817-96B1-847ACD3B2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12" y="2221653"/>
            <a:ext cx="5181600" cy="35790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From the timecard user can select the ‘play’ icon to start a timer and interact with timer controls.</a:t>
            </a:r>
          </a:p>
          <a:p>
            <a:pPr fontAlgn="base"/>
            <a:r>
              <a:rPr lang="en-US" sz="2200" dirty="0"/>
              <a:t>Same behavior currently in </a:t>
            </a:r>
            <a:r>
              <a:rPr lang="en-US" sz="2200" dirty="0" err="1"/>
              <a:t>iTimekeep</a:t>
            </a:r>
            <a:r>
              <a:rPr lang="en-US" sz="2200" dirty="0"/>
              <a:t>.</a:t>
            </a:r>
          </a:p>
          <a:p>
            <a:pPr fontAlgn="base"/>
            <a:r>
              <a:rPr lang="en-US" sz="2200" dirty="0"/>
              <a:t>User Setting option is available to have timer start automatically.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149F-9B11-4AB3-902C-B09A573C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221" y="2221653"/>
            <a:ext cx="5181600" cy="3579072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6C8AE-988C-4D1B-B1F9-5AE506FA23E6}"/>
              </a:ext>
            </a:extLst>
          </p:cNvPr>
          <p:cNvSpPr txBox="1"/>
          <p:nvPr/>
        </p:nvSpPr>
        <p:spPr>
          <a:xfrm>
            <a:off x="945091" y="1467359"/>
            <a:ext cx="1007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+mj-lt"/>
              </a:rPr>
              <a:t>Start a timer as you start reading or writing an email</a:t>
            </a:r>
            <a:endParaRPr lang="en-US" sz="2800" b="1" i="1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7D2F08-52C1-4E2E-B59A-F219DF44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90" y="1999741"/>
            <a:ext cx="4783243" cy="26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D29D3-E41C-4660-831F-B26B7BC44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6" y="4668761"/>
            <a:ext cx="2792789" cy="55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657441"/>
      </p:ext>
    </p:extLst>
  </p:cSld>
  <p:clrMapOvr>
    <a:masterClrMapping/>
  </p:clrMapOvr>
</p:sld>
</file>

<file path=ppt/theme/theme1.xml><?xml version="1.0" encoding="utf-8"?>
<a:theme xmlns:a="http://schemas.openxmlformats.org/drawingml/2006/main" name="Bellefield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94C04EC7-C6D8-FB47-B0D2-9D59C562CC4D}"/>
    </a:ext>
  </a:extLst>
</a:theme>
</file>

<file path=ppt/theme/theme2.xml><?xml version="1.0" encoding="utf-8"?>
<a:theme xmlns:a="http://schemas.openxmlformats.org/drawingml/2006/main" name="iTimeKeep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A81D33E1-BE00-7849-A5B3-4E2C1ECFCF47}"/>
    </a:ext>
  </a:extLst>
</a:theme>
</file>

<file path=ppt/theme/theme3.xml><?xml version="1.0" encoding="utf-8"?>
<a:theme xmlns:a="http://schemas.openxmlformats.org/drawingml/2006/main" name="OCG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0A9CA7AD-341E-1D47-A067-0262A94F1914}"/>
    </a:ext>
  </a:extLst>
</a:theme>
</file>

<file path=ppt/theme/theme4.xml><?xml version="1.0" encoding="utf-8"?>
<a:theme xmlns:a="http://schemas.openxmlformats.org/drawingml/2006/main" name="1_Bellefield Master">
  <a:themeElements>
    <a:clrScheme name="Aderant 2020 Colors">
      <a:dk1>
        <a:srgbClr val="000000"/>
      </a:dk1>
      <a:lt1>
        <a:srgbClr val="FFFFFF"/>
      </a:lt1>
      <a:dk2>
        <a:srgbClr val="B30838"/>
      </a:dk2>
      <a:lt2>
        <a:srgbClr val="939CA1"/>
      </a:lt2>
      <a:accent1>
        <a:srgbClr val="0782C2"/>
      </a:accent1>
      <a:accent2>
        <a:srgbClr val="4DB9EF"/>
      </a:accent2>
      <a:accent3>
        <a:srgbClr val="088FB3"/>
      </a:accent3>
      <a:accent4>
        <a:srgbClr val="057877"/>
      </a:accent4>
      <a:accent5>
        <a:srgbClr val="FBAE2F"/>
      </a:accent5>
      <a:accent6>
        <a:srgbClr val="2A2E79"/>
      </a:accent6>
      <a:hlink>
        <a:srgbClr val="1E568A"/>
      </a:hlink>
      <a:folHlink>
        <a:srgbClr val="0E51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-Slide-Master-2019-v2" id="{36FD6396-4533-4143-9F5D-EDB5EA47D3EA}" vid="{197D9850-EFEE-4143-B4E5-B63E17D927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0FD8238C83544A24DD8421627FCE8" ma:contentTypeVersion="6" ma:contentTypeDescription="Create a new document." ma:contentTypeScope="" ma:versionID="e0372e289a0b0a3f1669bb33aea32f37">
  <xsd:schema xmlns:xsd="http://www.w3.org/2001/XMLSchema" xmlns:xs="http://www.w3.org/2001/XMLSchema" xmlns:p="http://schemas.microsoft.com/office/2006/metadata/properties" xmlns:ns2="3f3605bc-5d1e-43db-a5b2-8d00db6ead2b" xmlns:ns3="2d0984c7-cfcd-4096-aefc-41b5572f3ea1" targetNamespace="http://schemas.microsoft.com/office/2006/metadata/properties" ma:root="true" ma:fieldsID="07f448d350e763deb2d654de94929727" ns2:_="" ns3:_="">
    <xsd:import namespace="3f3605bc-5d1e-43db-a5b2-8d00db6ead2b"/>
    <xsd:import namespace="2d0984c7-cfcd-4096-aefc-41b5572f3e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05bc-5d1e-43db-a5b2-8d00db6ead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984c7-cfcd-4096-aefc-41b5572f3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605bc-5d1e-43db-a5b2-8d00db6ead2b">
      <UserInfo>
        <DisplayName>Angela Huffman</DisplayName>
        <AccountId>2831</AccountId>
        <AccountType/>
      </UserInfo>
      <UserInfo>
        <DisplayName>Whitney Ruffin</DisplayName>
        <AccountId>2853</AccountId>
        <AccountType/>
      </UserInfo>
      <UserInfo>
        <DisplayName>Laurie Blackhurst</DisplayName>
        <AccountId>2827</AccountId>
        <AccountType/>
      </UserInfo>
      <UserInfo>
        <DisplayName>Priyanka Kumar</DisplayName>
        <AccountId>2838</AccountId>
        <AccountType/>
      </UserInfo>
      <UserInfo>
        <DisplayName>Desmond Russell</DisplayName>
        <AccountId>2835</AccountId>
        <AccountType/>
      </UserInfo>
      <UserInfo>
        <DisplayName>Ephraim Smith</DisplayName>
        <AccountId>2839</AccountId>
        <AccountType/>
      </UserInfo>
      <UserInfo>
        <DisplayName>Tara Quinn</DisplayName>
        <AccountId>2824</AccountId>
        <AccountType/>
      </UserInfo>
      <UserInfo>
        <DisplayName>Marie Burgess</DisplayName>
        <AccountId>309</AccountId>
        <AccountType/>
      </UserInfo>
      <UserInfo>
        <DisplayName>Brendan Roy</DisplayName>
        <AccountId>564</AccountId>
        <AccountType/>
      </UserInfo>
      <UserInfo>
        <DisplayName>Eric Leach</DisplayName>
        <AccountId>2851</AccountId>
        <AccountType/>
      </UserInfo>
      <UserInfo>
        <DisplayName>Brenna Strickland</DisplayName>
        <AccountId>618</AccountId>
        <AccountType/>
      </UserInfo>
      <UserInfo>
        <DisplayName>Robin Sloan</DisplayName>
        <AccountId>2826</AccountId>
        <AccountType/>
      </UserInfo>
      <UserInfo>
        <DisplayName>Daniel Barr</DisplayName>
        <AccountId>2819</AccountId>
        <AccountType/>
      </UserInfo>
      <UserInfo>
        <DisplayName>Richard Tedeschi</DisplayName>
        <AccountId>2822</AccountId>
        <AccountType/>
      </UserInfo>
      <UserInfo>
        <DisplayName>Kate Titchenal</DisplayName>
        <AccountId>2833</AccountId>
        <AccountType/>
      </UserInfo>
      <UserInfo>
        <DisplayName>Matt Yezovich</DisplayName>
        <AccountId>2842</AccountId>
        <AccountType/>
      </UserInfo>
      <UserInfo>
        <DisplayName>Gavin Nicol</DisplayName>
        <AccountId>2928</AccountId>
        <AccountType/>
      </UserInfo>
      <UserInfo>
        <DisplayName>Jaime Rudy</DisplayName>
        <AccountId>2829</AccountId>
        <AccountType/>
      </UserInfo>
      <UserInfo>
        <DisplayName>Lori Radens</DisplayName>
        <AccountId>2855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168A9-279E-43BB-B5C0-CD02CFDC6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605bc-5d1e-43db-a5b2-8d00db6ead2b"/>
    <ds:schemaRef ds:uri="2d0984c7-cfcd-4096-aefc-41b5572f3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5D6193-C97D-4C55-8D6E-8CF646091AA6}">
  <ds:schemaRefs>
    <ds:schemaRef ds:uri="http://schemas.microsoft.com/office/2006/metadata/properties"/>
    <ds:schemaRef ds:uri="http://schemas.microsoft.com/office/infopath/2007/PartnerControls"/>
    <ds:schemaRef ds:uri="3f3605bc-5d1e-43db-a5b2-8d00db6ead2b"/>
  </ds:schemaRefs>
</ds:datastoreItem>
</file>

<file path=customXml/itemProps3.xml><?xml version="1.0" encoding="utf-8"?>
<ds:datastoreItem xmlns:ds="http://schemas.openxmlformats.org/officeDocument/2006/customXml" ds:itemID="{4BF39034-F0F2-4670-8F1C-AC6F611F5B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6913</TotalTime>
  <Words>806</Words>
  <Application>Microsoft Office PowerPoint</Application>
  <PresentationFormat>Widescreen</PresentationFormat>
  <Paragraphs>195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Gill Sans</vt:lpstr>
      <vt:lpstr>Helvetica Neue</vt:lpstr>
      <vt:lpstr>Helvetica Neue Condensed</vt:lpstr>
      <vt:lpstr>Helvetica Neue Light</vt:lpstr>
      <vt:lpstr>Helvetica Neue Thin</vt:lpstr>
      <vt:lpstr>Lato</vt:lpstr>
      <vt:lpstr>Lato Light</vt:lpstr>
      <vt:lpstr>ヒラギノ角ゴ ProN W3</vt:lpstr>
      <vt:lpstr>Bellefield Master</vt:lpstr>
      <vt:lpstr>iTimeKeep Master</vt:lpstr>
      <vt:lpstr>OCG Master</vt:lpstr>
      <vt:lpstr>1_Bellefield Master</vt:lpstr>
      <vt:lpstr>Visual Brief iTimekeep / OCG Live™ </vt:lpstr>
      <vt:lpstr>Our Vision:</vt:lpstr>
      <vt:lpstr>PowerPoint Presentation</vt:lpstr>
      <vt:lpstr>PowerPoint Presentation</vt:lpstr>
      <vt:lpstr>PowerPoint Presentation</vt:lpstr>
      <vt:lpstr>WHAT’S NEW</vt:lpstr>
      <vt:lpstr>iTimekeep: Highlights</vt:lpstr>
      <vt:lpstr>iTimekeep for Outlook: Create a Timecard</vt:lpstr>
      <vt:lpstr>iTimekeep for Outlook: Starting a Timer</vt:lpstr>
      <vt:lpstr>iTimekeep for Outlook: Autofill timecards</vt:lpstr>
      <vt:lpstr>iTimekeep: Enhanced Time Reporting</vt:lpstr>
      <vt:lpstr>iTimekeep: Time Entry Rounding</vt:lpstr>
      <vt:lpstr>iTimekeep: Calendar View – Weekly Totals</vt:lpstr>
      <vt:lpstr>iTimekeep: Quick Timers – User Setting</vt:lpstr>
      <vt:lpstr>iTimekeep Mobile: Connection Drop</vt:lpstr>
      <vt:lpstr>WHAT’S NEW</vt:lpstr>
      <vt:lpstr>OCG Live: Release Highlights</vt:lpstr>
      <vt:lpstr>OCG Live: Violation Report includes Narrative</vt:lpstr>
      <vt:lpstr>OCG Live: Enhanced Task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Materials iTimekeep  and OCG Live™  March 2020 Product Release</dc:title>
  <dc:creator>Samantha Rouse</dc:creator>
  <cp:lastModifiedBy>Craig Dekshenieks</cp:lastModifiedBy>
  <cp:revision>28</cp:revision>
  <dcterms:created xsi:type="dcterms:W3CDTF">2020-03-17T10:53:30Z</dcterms:created>
  <dcterms:modified xsi:type="dcterms:W3CDTF">2020-07-07T12:47:40Z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0x0101007070FD8238C83544A24DD8421627FCE8</vt:lpwstr>
  </property>
  <property fmtid="{D5CDD505-2E9C-101B-9397-08002B2CF9AE}" pid="3" name="Order">
    <vt:r8>4273100</vt:r8>
  </property>
  <property fmtid="{D5CDD505-2E9C-101B-9397-08002B2CF9AE}" pid="4" name="ComplianceAssetId">
    <vt:lpwstr/>
  </property>
</Properties>
</file>