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755" r:id="rId5"/>
    <p:sldMasterId id="2147483708" r:id="rId6"/>
    <p:sldMasterId id="2147483722" r:id="rId7"/>
    <p:sldMasterId id="2147483736" r:id="rId8"/>
  </p:sldMasterIdLst>
  <p:notesMasterIdLst>
    <p:notesMasterId r:id="rId25"/>
  </p:notesMasterIdLst>
  <p:sldIdLst>
    <p:sldId id="492" r:id="rId9"/>
    <p:sldId id="414" r:id="rId10"/>
    <p:sldId id="411" r:id="rId11"/>
    <p:sldId id="412" r:id="rId12"/>
    <p:sldId id="413" r:id="rId13"/>
    <p:sldId id="409" r:id="rId14"/>
    <p:sldId id="431" r:id="rId15"/>
    <p:sldId id="497" r:id="rId16"/>
    <p:sldId id="493" r:id="rId17"/>
    <p:sldId id="477" r:id="rId18"/>
    <p:sldId id="478" r:id="rId19"/>
    <p:sldId id="494" r:id="rId20"/>
    <p:sldId id="496" r:id="rId21"/>
    <p:sldId id="495" r:id="rId22"/>
    <p:sldId id="498" r:id="rId23"/>
    <p:sldId id="373" r:id="rId24"/>
  </p:sldIdLst>
  <p:sldSz cx="12192000" cy="6858000"/>
  <p:notesSz cx="6858000" cy="1076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62C7152-4AAA-0F46-97D7-2C56FFB08BE6}">
          <p14:sldIdLst>
            <p14:sldId id="492"/>
            <p14:sldId id="414"/>
            <p14:sldId id="411"/>
            <p14:sldId id="412"/>
            <p14:sldId id="413"/>
          </p14:sldIdLst>
        </p14:section>
        <p14:section name="OCG Live" id="{BF0ABD09-E830-4A14-862A-AA84AB773711}">
          <p14:sldIdLst>
            <p14:sldId id="409"/>
            <p14:sldId id="431"/>
            <p14:sldId id="497"/>
            <p14:sldId id="493"/>
            <p14:sldId id="477"/>
            <p14:sldId id="478"/>
            <p14:sldId id="494"/>
            <p14:sldId id="496"/>
            <p14:sldId id="495"/>
            <p14:sldId id="498"/>
          </p14:sldIdLst>
        </p14:section>
        <p14:section name="Closing" id="{63D3DDA5-0E2B-4E52-90C2-4221AD69AA59}">
          <p14:sldIdLst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Burgess" initials="MB" lastIdx="3" clrIdx="0">
    <p:extLst>
      <p:ext uri="{19B8F6BF-5375-455C-9EA6-DF929625EA0E}">
        <p15:presenceInfo xmlns:p15="http://schemas.microsoft.com/office/powerpoint/2012/main" userId="S::marie.burgess@aderant.com::f1a613d1-b75b-42f5-9efe-d1cc918f4b23" providerId="AD"/>
      </p:ext>
    </p:extLst>
  </p:cmAuthor>
  <p:cmAuthor id="2" name="Brendan Roy" initials="BR" lastIdx="9" clrIdx="1">
    <p:extLst>
      <p:ext uri="{19B8F6BF-5375-455C-9EA6-DF929625EA0E}">
        <p15:presenceInfo xmlns:p15="http://schemas.microsoft.com/office/powerpoint/2012/main" userId="S::brendan.roy@aderant.com::a78acf5d-2fad-495e-8553-0c650829c4cc" providerId="AD"/>
      </p:ext>
    </p:extLst>
  </p:cmAuthor>
  <p:cmAuthor id="3" name="Craig Dekshenieks" initials="CD" lastIdx="1" clrIdx="2">
    <p:extLst>
      <p:ext uri="{19B8F6BF-5375-455C-9EA6-DF929625EA0E}">
        <p15:presenceInfo xmlns:p15="http://schemas.microsoft.com/office/powerpoint/2012/main" userId="S::craig.dekshenieks@aderant.com::04ab4b3f-7d12-4c34-bdef-d3654f0440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945"/>
    <a:srgbClr val="378947"/>
    <a:srgbClr val="379247"/>
    <a:srgbClr val="529247"/>
    <a:srgbClr val="527647"/>
    <a:srgbClr val="D3D4D7"/>
    <a:srgbClr val="B3C82D"/>
    <a:srgbClr val="C3D83F"/>
    <a:srgbClr val="D7EA57"/>
    <a:srgbClr val="4DB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792B1-DB00-4455-997A-47F2992DA61A}" v="242" dt="2021-04-21T14:51:36.356"/>
    <p1510:client id="{214306D8-DA96-44AB-B9A7-FE9B95B6F9BB}" v="178" dt="2021-04-11T12:51:33.372"/>
    <p1510:client id="{363D52E2-DD26-414A-9A7C-CF63CA100F0F}" v="127" dt="2021-04-01T13:46:28.469"/>
    <p1510:client id="{E1BE5388-4BA7-E463-05AD-D84E8F30438B}" v="1" dt="2021-04-08T13:24:11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7415"/>
  </p:normalViewPr>
  <p:slideViewPr>
    <p:cSldViewPr snapToGrid="0">
      <p:cViewPr varScale="1">
        <p:scale>
          <a:sx n="97" d="100"/>
          <a:sy n="97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FCC64-3201-4C5A-B128-A96B9485886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3FDF1C53-BAC3-40D3-A514-C19737CB4C06}">
      <dgm:prSet/>
      <dgm:spPr/>
      <dgm:t>
        <a:bodyPr/>
        <a:lstStyle/>
        <a:p>
          <a:r>
            <a:rPr lang="en-US" b="0" i="0">
              <a:solidFill>
                <a:schemeClr val="accent1"/>
              </a:solidFill>
              <a:latin typeface="Lato"/>
            </a:rPr>
            <a:t>Access to the Timeframe Violations Report</a:t>
          </a:r>
          <a:endParaRPr lang="en-US">
            <a:solidFill>
              <a:schemeClr val="accent1"/>
            </a:solidFill>
            <a:latin typeface="Lato"/>
          </a:endParaRPr>
        </a:p>
      </dgm:t>
    </dgm:pt>
    <dgm:pt modelId="{62405D77-896E-4BDA-B4F3-FCC87195FC5E}" type="parTrans" cxnId="{95FFB9AD-9699-4F52-B7BB-ACBA50492C9F}">
      <dgm:prSet/>
      <dgm:spPr/>
      <dgm:t>
        <a:bodyPr/>
        <a:lstStyle/>
        <a:p>
          <a:endParaRPr lang="en-US"/>
        </a:p>
      </dgm:t>
    </dgm:pt>
    <dgm:pt modelId="{50C74647-CE75-4A86-9BEF-6251B8DFD8C2}" type="sibTrans" cxnId="{95FFB9AD-9699-4F52-B7BB-ACBA50492C9F}">
      <dgm:prSet/>
      <dgm:spPr/>
      <dgm:t>
        <a:bodyPr/>
        <a:lstStyle/>
        <a:p>
          <a:endParaRPr lang="en-US"/>
        </a:p>
      </dgm:t>
    </dgm:pt>
    <dgm:pt modelId="{24997326-45CD-4F68-82FB-4991437F78B6}">
      <dgm:prSet/>
      <dgm:spPr/>
      <dgm:t>
        <a:bodyPr/>
        <a:lstStyle/>
        <a:p>
          <a:r>
            <a:rPr lang="en-US" b="0" i="0">
              <a:solidFill>
                <a:schemeClr val="tx1">
                  <a:lumMod val="85000"/>
                  <a:lumOff val="15000"/>
                </a:schemeClr>
              </a:solidFill>
            </a:rPr>
            <a:t>The report is only '@ME' - timekeeper can only see their own violations.</a:t>
          </a:r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7E71FBC-628D-4245-8487-915F63B86ECD}" type="parTrans" cxnId="{152B2F79-592C-4677-868F-D745DBE60DD7}">
      <dgm:prSet/>
      <dgm:spPr/>
      <dgm:t>
        <a:bodyPr/>
        <a:lstStyle/>
        <a:p>
          <a:endParaRPr lang="en-US"/>
        </a:p>
      </dgm:t>
    </dgm:pt>
    <dgm:pt modelId="{6D98ED33-D091-4245-BB8A-89A9715AA78D}" type="sibTrans" cxnId="{152B2F79-592C-4677-868F-D745DBE60DD7}">
      <dgm:prSet/>
      <dgm:spPr/>
      <dgm:t>
        <a:bodyPr/>
        <a:lstStyle/>
        <a:p>
          <a:endParaRPr lang="en-US"/>
        </a:p>
      </dgm:t>
    </dgm:pt>
    <dgm:pt modelId="{B9D77996-0878-423C-B9C9-8B780F0602E2}">
      <dgm:prSet/>
      <dgm:spPr/>
      <dgm:t>
        <a:bodyPr/>
        <a:lstStyle/>
        <a:p>
          <a:r>
            <a:rPr lang="en-US" b="0" i="0">
              <a:solidFill>
                <a:schemeClr val="tx2"/>
              </a:solidFill>
            </a:rPr>
            <a:t>Timeframe report automatically populates data for Month-To-Date selection.</a:t>
          </a:r>
          <a:endParaRPr lang="en-US">
            <a:solidFill>
              <a:schemeClr val="tx2"/>
            </a:solidFill>
          </a:endParaRPr>
        </a:p>
      </dgm:t>
    </dgm:pt>
    <dgm:pt modelId="{3BF86689-53B8-4F57-BB3A-3A551BB632F2}" type="parTrans" cxnId="{23CD452B-577D-43B9-8595-2386C75196CF}">
      <dgm:prSet/>
      <dgm:spPr/>
      <dgm:t>
        <a:bodyPr/>
        <a:lstStyle/>
        <a:p>
          <a:endParaRPr lang="en-US"/>
        </a:p>
      </dgm:t>
    </dgm:pt>
    <dgm:pt modelId="{FE452940-1CDD-4138-BD98-506B6FA03910}" type="sibTrans" cxnId="{23CD452B-577D-43B9-8595-2386C75196CF}">
      <dgm:prSet/>
      <dgm:spPr/>
      <dgm:t>
        <a:bodyPr/>
        <a:lstStyle/>
        <a:p>
          <a:endParaRPr lang="en-US"/>
        </a:p>
      </dgm:t>
    </dgm:pt>
    <dgm:pt modelId="{54B263FB-017E-4BBA-8653-10A9EECAE676}" type="pres">
      <dgm:prSet presAssocID="{99AFCC64-3201-4C5A-B128-A96B9485886C}" presName="root" presStyleCnt="0">
        <dgm:presLayoutVars>
          <dgm:dir/>
          <dgm:resizeHandles val="exact"/>
        </dgm:presLayoutVars>
      </dgm:prSet>
      <dgm:spPr/>
    </dgm:pt>
    <dgm:pt modelId="{C93F0D13-DDF2-4CCD-99D5-1D29C4D7E576}" type="pres">
      <dgm:prSet presAssocID="{99AFCC64-3201-4C5A-B128-A96B9485886C}" presName="container" presStyleCnt="0">
        <dgm:presLayoutVars>
          <dgm:dir/>
          <dgm:resizeHandles val="exact"/>
        </dgm:presLayoutVars>
      </dgm:prSet>
      <dgm:spPr/>
    </dgm:pt>
    <dgm:pt modelId="{D97410DD-C501-4C48-8303-AB23436890BF}" type="pres">
      <dgm:prSet presAssocID="{3FDF1C53-BAC3-40D3-A514-C19737CB4C06}" presName="compNode" presStyleCnt="0"/>
      <dgm:spPr/>
    </dgm:pt>
    <dgm:pt modelId="{7A4ACC6E-F80F-4A65-B5BC-68F1B105FBAA}" type="pres">
      <dgm:prSet presAssocID="{3FDF1C53-BAC3-40D3-A514-C19737CB4C06}" presName="iconBgRect" presStyleLbl="bgShp" presStyleIdx="0" presStyleCnt="3"/>
      <dgm:spPr>
        <a:solidFill>
          <a:schemeClr val="accent1"/>
        </a:solidFill>
      </dgm:spPr>
    </dgm:pt>
    <dgm:pt modelId="{A0140602-64B0-4D0E-B016-E73C539AB3DB}" type="pres">
      <dgm:prSet presAssocID="{3FDF1C53-BAC3-40D3-A514-C19737CB4C06}" presName="iconRect" presStyleLbl="node1" presStyleIdx="0" presStyleCnt="3" custScaleX="138685" custScaleY="1386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DD2FFBB-697A-4C12-A37F-E01416E4649C}" type="pres">
      <dgm:prSet presAssocID="{3FDF1C53-BAC3-40D3-A514-C19737CB4C06}" presName="spaceRect" presStyleCnt="0"/>
      <dgm:spPr/>
    </dgm:pt>
    <dgm:pt modelId="{E03E0910-ED1D-4AB9-9EF5-D4A55CB8BB98}" type="pres">
      <dgm:prSet presAssocID="{3FDF1C53-BAC3-40D3-A514-C19737CB4C06}" presName="textRect" presStyleLbl="revTx" presStyleIdx="0" presStyleCnt="3">
        <dgm:presLayoutVars>
          <dgm:chMax val="1"/>
          <dgm:chPref val="1"/>
        </dgm:presLayoutVars>
      </dgm:prSet>
      <dgm:spPr/>
    </dgm:pt>
    <dgm:pt modelId="{D9FC4DD3-8506-47FB-B4ED-ABED3B6F2418}" type="pres">
      <dgm:prSet presAssocID="{50C74647-CE75-4A86-9BEF-6251B8DFD8C2}" presName="sibTrans" presStyleLbl="sibTrans2D1" presStyleIdx="0" presStyleCnt="0"/>
      <dgm:spPr/>
    </dgm:pt>
    <dgm:pt modelId="{E5C2E15E-4BCE-4992-903C-3EB90CA4569E}" type="pres">
      <dgm:prSet presAssocID="{24997326-45CD-4F68-82FB-4991437F78B6}" presName="compNode" presStyleCnt="0"/>
      <dgm:spPr/>
    </dgm:pt>
    <dgm:pt modelId="{97C10A21-26E3-4A6D-B76D-6F55816D2D09}" type="pres">
      <dgm:prSet presAssocID="{24997326-45CD-4F68-82FB-4991437F78B6}" presName="iconBgRect" presStyleLbl="bgShp" presStyleIdx="1" presStyleCnt="3"/>
      <dgm:spPr/>
    </dgm:pt>
    <dgm:pt modelId="{BC6672F8-DB09-447D-A3AF-82CCD6DD9A46}" type="pres">
      <dgm:prSet presAssocID="{24997326-45CD-4F68-82FB-4991437F78B6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B8AFA07B-9DEE-4B00-8B5F-8DE14E53E2A9}" type="pres">
      <dgm:prSet presAssocID="{24997326-45CD-4F68-82FB-4991437F78B6}" presName="spaceRect" presStyleCnt="0"/>
      <dgm:spPr/>
    </dgm:pt>
    <dgm:pt modelId="{4A38E8AF-7F21-418C-AD10-4AE43B1E0841}" type="pres">
      <dgm:prSet presAssocID="{24997326-45CD-4F68-82FB-4991437F78B6}" presName="textRect" presStyleLbl="revTx" presStyleIdx="1" presStyleCnt="3">
        <dgm:presLayoutVars>
          <dgm:chMax val="1"/>
          <dgm:chPref val="1"/>
        </dgm:presLayoutVars>
      </dgm:prSet>
      <dgm:spPr/>
    </dgm:pt>
    <dgm:pt modelId="{9497C9AB-25F7-42CC-98A9-9C0C2DF8F91B}" type="pres">
      <dgm:prSet presAssocID="{6D98ED33-D091-4245-BB8A-89A9715AA78D}" presName="sibTrans" presStyleLbl="sibTrans2D1" presStyleIdx="0" presStyleCnt="0"/>
      <dgm:spPr/>
    </dgm:pt>
    <dgm:pt modelId="{C33E8DB0-FC62-47DB-9EE7-8C7139A65271}" type="pres">
      <dgm:prSet presAssocID="{B9D77996-0878-423C-B9C9-8B780F0602E2}" presName="compNode" presStyleCnt="0"/>
      <dgm:spPr/>
    </dgm:pt>
    <dgm:pt modelId="{61DDEA10-BFBE-4DB0-8547-6750135DACB9}" type="pres">
      <dgm:prSet presAssocID="{B9D77996-0878-423C-B9C9-8B780F0602E2}" presName="iconBgRect" presStyleLbl="bgShp" presStyleIdx="2" presStyleCnt="3"/>
      <dgm:spPr>
        <a:solidFill>
          <a:schemeClr val="tx2"/>
        </a:solidFill>
      </dgm:spPr>
    </dgm:pt>
    <dgm:pt modelId="{2C71C107-0CE4-4FB1-B770-47F8DB69CB33}" type="pres">
      <dgm:prSet presAssocID="{B9D77996-0878-423C-B9C9-8B780F0602E2}" presName="iconRect" presStyleLbl="node1" presStyleIdx="2" presStyleCnt="3" custScaleX="133984" custScaleY="1339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4196B664-C936-420F-894B-71F5B2EA58AB}" type="pres">
      <dgm:prSet presAssocID="{B9D77996-0878-423C-B9C9-8B780F0602E2}" presName="spaceRect" presStyleCnt="0"/>
      <dgm:spPr/>
    </dgm:pt>
    <dgm:pt modelId="{DF4FAB5C-F893-4CB5-A97E-ADD7C8E8D306}" type="pres">
      <dgm:prSet presAssocID="{B9D77996-0878-423C-B9C9-8B780F0602E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575FE04-DD1F-4253-B56E-E400E2C465EF}" type="presOf" srcId="{3FDF1C53-BAC3-40D3-A514-C19737CB4C06}" destId="{E03E0910-ED1D-4AB9-9EF5-D4A55CB8BB98}" srcOrd="0" destOrd="0" presId="urn:microsoft.com/office/officeart/2018/2/layout/IconCircleList"/>
    <dgm:cxn modelId="{55E0D206-B7A2-4628-9B7B-B6A1EDC52DDE}" type="presOf" srcId="{24997326-45CD-4F68-82FB-4991437F78B6}" destId="{4A38E8AF-7F21-418C-AD10-4AE43B1E0841}" srcOrd="0" destOrd="0" presId="urn:microsoft.com/office/officeart/2018/2/layout/IconCircleList"/>
    <dgm:cxn modelId="{29984913-5B9A-44FF-B815-E61C6DD9506C}" type="presOf" srcId="{6D98ED33-D091-4245-BB8A-89A9715AA78D}" destId="{9497C9AB-25F7-42CC-98A9-9C0C2DF8F91B}" srcOrd="0" destOrd="0" presId="urn:microsoft.com/office/officeart/2018/2/layout/IconCircleList"/>
    <dgm:cxn modelId="{61BB971F-0243-45DC-8685-AD56DFA208F5}" type="presOf" srcId="{99AFCC64-3201-4C5A-B128-A96B9485886C}" destId="{54B263FB-017E-4BBA-8653-10A9EECAE676}" srcOrd="0" destOrd="0" presId="urn:microsoft.com/office/officeart/2018/2/layout/IconCircleList"/>
    <dgm:cxn modelId="{23CD452B-577D-43B9-8595-2386C75196CF}" srcId="{99AFCC64-3201-4C5A-B128-A96B9485886C}" destId="{B9D77996-0878-423C-B9C9-8B780F0602E2}" srcOrd="2" destOrd="0" parTransId="{3BF86689-53B8-4F57-BB3A-3A551BB632F2}" sibTransId="{FE452940-1CDD-4138-BD98-506B6FA03910}"/>
    <dgm:cxn modelId="{EA73375A-7C92-46FF-934E-49BC4898110A}" type="presOf" srcId="{50C74647-CE75-4A86-9BEF-6251B8DFD8C2}" destId="{D9FC4DD3-8506-47FB-B4ED-ABED3B6F2418}" srcOrd="0" destOrd="0" presId="urn:microsoft.com/office/officeart/2018/2/layout/IconCircleList"/>
    <dgm:cxn modelId="{152B2F79-592C-4677-868F-D745DBE60DD7}" srcId="{99AFCC64-3201-4C5A-B128-A96B9485886C}" destId="{24997326-45CD-4F68-82FB-4991437F78B6}" srcOrd="1" destOrd="0" parTransId="{E7E71FBC-628D-4245-8487-915F63B86ECD}" sibTransId="{6D98ED33-D091-4245-BB8A-89A9715AA78D}"/>
    <dgm:cxn modelId="{95FFB9AD-9699-4F52-B7BB-ACBA50492C9F}" srcId="{99AFCC64-3201-4C5A-B128-A96B9485886C}" destId="{3FDF1C53-BAC3-40D3-A514-C19737CB4C06}" srcOrd="0" destOrd="0" parTransId="{62405D77-896E-4BDA-B4F3-FCC87195FC5E}" sibTransId="{50C74647-CE75-4A86-9BEF-6251B8DFD8C2}"/>
    <dgm:cxn modelId="{4A9B02E4-EBF3-4A50-9DC0-4C3FA2384612}" type="presOf" srcId="{B9D77996-0878-423C-B9C9-8B780F0602E2}" destId="{DF4FAB5C-F893-4CB5-A97E-ADD7C8E8D306}" srcOrd="0" destOrd="0" presId="urn:microsoft.com/office/officeart/2018/2/layout/IconCircleList"/>
    <dgm:cxn modelId="{9934ADE4-F657-47E3-86D5-F5A4F0919159}" type="presParOf" srcId="{54B263FB-017E-4BBA-8653-10A9EECAE676}" destId="{C93F0D13-DDF2-4CCD-99D5-1D29C4D7E576}" srcOrd="0" destOrd="0" presId="urn:microsoft.com/office/officeart/2018/2/layout/IconCircleList"/>
    <dgm:cxn modelId="{5428EE77-B1E6-4966-A98D-21AF67764031}" type="presParOf" srcId="{C93F0D13-DDF2-4CCD-99D5-1D29C4D7E576}" destId="{D97410DD-C501-4C48-8303-AB23436890BF}" srcOrd="0" destOrd="0" presId="urn:microsoft.com/office/officeart/2018/2/layout/IconCircleList"/>
    <dgm:cxn modelId="{DD69D2A1-7301-4480-96C5-3993D7970098}" type="presParOf" srcId="{D97410DD-C501-4C48-8303-AB23436890BF}" destId="{7A4ACC6E-F80F-4A65-B5BC-68F1B105FBAA}" srcOrd="0" destOrd="0" presId="urn:microsoft.com/office/officeart/2018/2/layout/IconCircleList"/>
    <dgm:cxn modelId="{D47DF219-4D31-4421-B440-CEA6C46CAD44}" type="presParOf" srcId="{D97410DD-C501-4C48-8303-AB23436890BF}" destId="{A0140602-64B0-4D0E-B016-E73C539AB3DB}" srcOrd="1" destOrd="0" presId="urn:microsoft.com/office/officeart/2018/2/layout/IconCircleList"/>
    <dgm:cxn modelId="{8B934459-8142-48D5-A5BA-1271ACD7AF8A}" type="presParOf" srcId="{D97410DD-C501-4C48-8303-AB23436890BF}" destId="{2DD2FFBB-697A-4C12-A37F-E01416E4649C}" srcOrd="2" destOrd="0" presId="urn:microsoft.com/office/officeart/2018/2/layout/IconCircleList"/>
    <dgm:cxn modelId="{F06A1F3C-D97C-44C7-AC8E-E805F54EE245}" type="presParOf" srcId="{D97410DD-C501-4C48-8303-AB23436890BF}" destId="{E03E0910-ED1D-4AB9-9EF5-D4A55CB8BB98}" srcOrd="3" destOrd="0" presId="urn:microsoft.com/office/officeart/2018/2/layout/IconCircleList"/>
    <dgm:cxn modelId="{0669E674-C020-4162-A01C-580C79AEB30E}" type="presParOf" srcId="{C93F0D13-DDF2-4CCD-99D5-1D29C4D7E576}" destId="{D9FC4DD3-8506-47FB-B4ED-ABED3B6F2418}" srcOrd="1" destOrd="0" presId="urn:microsoft.com/office/officeart/2018/2/layout/IconCircleList"/>
    <dgm:cxn modelId="{47D7D28F-DF01-4FFE-8DDD-492D80F8914B}" type="presParOf" srcId="{C93F0D13-DDF2-4CCD-99D5-1D29C4D7E576}" destId="{E5C2E15E-4BCE-4992-903C-3EB90CA4569E}" srcOrd="2" destOrd="0" presId="urn:microsoft.com/office/officeart/2018/2/layout/IconCircleList"/>
    <dgm:cxn modelId="{343B44A0-2D11-4BF8-B8EF-BBED94901A5A}" type="presParOf" srcId="{E5C2E15E-4BCE-4992-903C-3EB90CA4569E}" destId="{97C10A21-26E3-4A6D-B76D-6F55816D2D09}" srcOrd="0" destOrd="0" presId="urn:microsoft.com/office/officeart/2018/2/layout/IconCircleList"/>
    <dgm:cxn modelId="{7589BDF0-FFF1-4389-88B7-B21852433720}" type="presParOf" srcId="{E5C2E15E-4BCE-4992-903C-3EB90CA4569E}" destId="{BC6672F8-DB09-447D-A3AF-82CCD6DD9A46}" srcOrd="1" destOrd="0" presId="urn:microsoft.com/office/officeart/2018/2/layout/IconCircleList"/>
    <dgm:cxn modelId="{76959E6F-8A7B-44D5-95F8-70229FF2F77B}" type="presParOf" srcId="{E5C2E15E-4BCE-4992-903C-3EB90CA4569E}" destId="{B8AFA07B-9DEE-4B00-8B5F-8DE14E53E2A9}" srcOrd="2" destOrd="0" presId="urn:microsoft.com/office/officeart/2018/2/layout/IconCircleList"/>
    <dgm:cxn modelId="{2E37C91C-E245-49BF-8185-7124E3B910CF}" type="presParOf" srcId="{E5C2E15E-4BCE-4992-903C-3EB90CA4569E}" destId="{4A38E8AF-7F21-418C-AD10-4AE43B1E0841}" srcOrd="3" destOrd="0" presId="urn:microsoft.com/office/officeart/2018/2/layout/IconCircleList"/>
    <dgm:cxn modelId="{22E1184A-1AE0-40B6-92F3-7905DBB2AB71}" type="presParOf" srcId="{C93F0D13-DDF2-4CCD-99D5-1D29C4D7E576}" destId="{9497C9AB-25F7-42CC-98A9-9C0C2DF8F91B}" srcOrd="3" destOrd="0" presId="urn:microsoft.com/office/officeart/2018/2/layout/IconCircleList"/>
    <dgm:cxn modelId="{BC150A00-02D7-4621-A101-58DC10904170}" type="presParOf" srcId="{C93F0D13-DDF2-4CCD-99D5-1D29C4D7E576}" destId="{C33E8DB0-FC62-47DB-9EE7-8C7139A65271}" srcOrd="4" destOrd="0" presId="urn:microsoft.com/office/officeart/2018/2/layout/IconCircleList"/>
    <dgm:cxn modelId="{11888D85-DA33-4B82-A2E2-B70A52938E8F}" type="presParOf" srcId="{C33E8DB0-FC62-47DB-9EE7-8C7139A65271}" destId="{61DDEA10-BFBE-4DB0-8547-6750135DACB9}" srcOrd="0" destOrd="0" presId="urn:microsoft.com/office/officeart/2018/2/layout/IconCircleList"/>
    <dgm:cxn modelId="{6FD517CB-C491-46E4-BB50-CF32F6434FB8}" type="presParOf" srcId="{C33E8DB0-FC62-47DB-9EE7-8C7139A65271}" destId="{2C71C107-0CE4-4FB1-B770-47F8DB69CB33}" srcOrd="1" destOrd="0" presId="urn:microsoft.com/office/officeart/2018/2/layout/IconCircleList"/>
    <dgm:cxn modelId="{78E90EFA-026D-40C7-95E9-6376CE44E3B2}" type="presParOf" srcId="{C33E8DB0-FC62-47DB-9EE7-8C7139A65271}" destId="{4196B664-C936-420F-894B-71F5B2EA58AB}" srcOrd="2" destOrd="0" presId="urn:microsoft.com/office/officeart/2018/2/layout/IconCircleList"/>
    <dgm:cxn modelId="{DED6D1FA-9CA4-4FA2-93CD-71E531299498}" type="presParOf" srcId="{C33E8DB0-FC62-47DB-9EE7-8C7139A65271}" destId="{DF4FAB5C-F893-4CB5-A97E-ADD7C8E8D30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ACC6E-F80F-4A65-B5BC-68F1B105FBAA}">
      <dsp:nvSpPr>
        <dsp:cNvPr id="0" name=""/>
        <dsp:cNvSpPr/>
      </dsp:nvSpPr>
      <dsp:spPr>
        <a:xfrm>
          <a:off x="374695" y="1801181"/>
          <a:ext cx="931536" cy="931536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40602-64B0-4D0E-B016-E73C539AB3DB}">
      <dsp:nvSpPr>
        <dsp:cNvPr id="0" name=""/>
        <dsp:cNvSpPr/>
      </dsp:nvSpPr>
      <dsp:spPr>
        <a:xfrm>
          <a:off x="465812" y="1892298"/>
          <a:ext cx="749302" cy="749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E0910-ED1D-4AB9-9EF5-D4A55CB8BB98}">
      <dsp:nvSpPr>
        <dsp:cNvPr id="0" name=""/>
        <dsp:cNvSpPr/>
      </dsp:nvSpPr>
      <dsp:spPr>
        <a:xfrm>
          <a:off x="1505847" y="1801181"/>
          <a:ext cx="2195764" cy="931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chemeClr val="accent1"/>
              </a:solidFill>
              <a:latin typeface="Lato"/>
            </a:rPr>
            <a:t>Access to the Timeframe Violations Report</a:t>
          </a:r>
          <a:endParaRPr lang="en-US" sz="1600" kern="1200">
            <a:solidFill>
              <a:schemeClr val="accent1"/>
            </a:solidFill>
            <a:latin typeface="Lato"/>
          </a:endParaRPr>
        </a:p>
      </dsp:txBody>
      <dsp:txXfrm>
        <a:off x="1505847" y="1801181"/>
        <a:ext cx="2195764" cy="931536"/>
      </dsp:txXfrm>
    </dsp:sp>
    <dsp:sp modelId="{97C10A21-26E3-4A6D-B76D-6F55816D2D09}">
      <dsp:nvSpPr>
        <dsp:cNvPr id="0" name=""/>
        <dsp:cNvSpPr/>
      </dsp:nvSpPr>
      <dsp:spPr>
        <a:xfrm>
          <a:off x="4084207" y="1801181"/>
          <a:ext cx="931536" cy="931536"/>
        </a:xfrm>
        <a:prstGeom prst="ellipse">
          <a:avLst/>
        </a:prstGeom>
        <a:solidFill>
          <a:schemeClr val="accent5">
            <a:hueOff val="5988228"/>
            <a:satOff val="-23879"/>
            <a:lumOff val="-13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672F8-DB09-447D-A3AF-82CCD6DD9A46}">
      <dsp:nvSpPr>
        <dsp:cNvPr id="0" name=""/>
        <dsp:cNvSpPr/>
      </dsp:nvSpPr>
      <dsp:spPr>
        <a:xfrm>
          <a:off x="4279829" y="1996804"/>
          <a:ext cx="540291" cy="54029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8E8AF-7F21-418C-AD10-4AE43B1E0841}">
      <dsp:nvSpPr>
        <dsp:cNvPr id="0" name=""/>
        <dsp:cNvSpPr/>
      </dsp:nvSpPr>
      <dsp:spPr>
        <a:xfrm>
          <a:off x="5215358" y="1801181"/>
          <a:ext cx="2195764" cy="931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chemeClr val="tx1">
                  <a:lumMod val="85000"/>
                  <a:lumOff val="15000"/>
                </a:schemeClr>
              </a:solidFill>
            </a:rPr>
            <a:t>The report is only '@ME' - timekeeper can only see their own violations.</a:t>
          </a:r>
          <a:endParaRPr lang="en-US" sz="16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215358" y="1801181"/>
        <a:ext cx="2195764" cy="931536"/>
      </dsp:txXfrm>
    </dsp:sp>
    <dsp:sp modelId="{61DDEA10-BFBE-4DB0-8547-6750135DACB9}">
      <dsp:nvSpPr>
        <dsp:cNvPr id="0" name=""/>
        <dsp:cNvSpPr/>
      </dsp:nvSpPr>
      <dsp:spPr>
        <a:xfrm>
          <a:off x="7793719" y="1801181"/>
          <a:ext cx="931536" cy="931536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1C107-0CE4-4FB1-B770-47F8DB69CB33}">
      <dsp:nvSpPr>
        <dsp:cNvPr id="0" name=""/>
        <dsp:cNvSpPr/>
      </dsp:nvSpPr>
      <dsp:spPr>
        <a:xfrm>
          <a:off x="7897535" y="1904998"/>
          <a:ext cx="723903" cy="72390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FAB5C-F893-4CB5-A97E-ADD7C8E8D306}">
      <dsp:nvSpPr>
        <dsp:cNvPr id="0" name=""/>
        <dsp:cNvSpPr/>
      </dsp:nvSpPr>
      <dsp:spPr>
        <a:xfrm>
          <a:off x="8924870" y="1801181"/>
          <a:ext cx="2195764" cy="931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chemeClr val="tx2"/>
              </a:solidFill>
            </a:rPr>
            <a:t>Timeframe report automatically populates data for Month-To-Date selection.</a:t>
          </a:r>
          <a:endParaRPr lang="en-US" sz="1600" kern="1200">
            <a:solidFill>
              <a:schemeClr val="tx2"/>
            </a:solidFill>
          </a:endParaRPr>
        </a:p>
      </dsp:txBody>
      <dsp:txXfrm>
        <a:off x="8924870" y="1801181"/>
        <a:ext cx="2195764" cy="931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94B8-15E0-5B4B-9CEA-F9CAAEE004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A6A0-3CAB-C34E-A7AE-B8EEA98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11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8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6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4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5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 capability to assign tasks to a Role like Billing Manager or Billing user rather than an individual, so that ‘Create Task’ action becomes more ‘role’ oriented.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9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Guideline Acknowledgement Enhancement:</a:t>
            </a:r>
          </a:p>
          <a:p>
            <a:pPr marL="0" indent="0">
              <a:buNone/>
            </a:pPr>
            <a:endParaRPr lang="en-US" sz="1100">
              <a:latin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effectLst/>
                <a:latin typeface="Segoe UI" panose="020B0502040204020203" pitchFamily="34" charset="0"/>
              </a:rPr>
              <a:t>Simple summaries are only useful if the attorneys can easily locate and access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effectLst/>
                <a:latin typeface="Segoe UI" panose="020B0502040204020203" pitchFamily="34" charset="0"/>
              </a:rPr>
              <a:t>Directs user to the summary most applicable to them.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Ability to specify Summary tab in actions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Landing page of the Guideline summary to be Timekeeper Tab by default, with option to choose from the available tabs in the Guideline Summary in Canvas.</a:t>
            </a:r>
            <a:br>
              <a:rPr lang="en-US" sz="1200" b="0" i="0">
                <a:effectLst/>
                <a:latin typeface="Segoe UI VSS (Regular)"/>
              </a:rPr>
            </a:br>
            <a:br>
              <a:rPr lang="en-US" sz="1200" b="0" i="0">
                <a:effectLst/>
                <a:latin typeface="Segoe UI VSS (Regular)"/>
              </a:rPr>
            </a:b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4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44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31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9EF1D8-A214-264B-A114-BF050228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D524A8-D75B-DB4C-9A7E-1297E96EF30E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FC75C00-F934-E145-993E-86949BA7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1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83ACFB6-804D-B749-B3A6-588FC993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4" y="1794933"/>
            <a:ext cx="3636268" cy="2184400"/>
          </a:xfrm>
        </p:spPr>
        <p:txBody>
          <a:bodyPr anchor="ctr">
            <a:normAutofit/>
          </a:bodyPr>
          <a:lstStyle>
            <a:lvl1pPr>
              <a:defRPr sz="48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50B7DF-CC0D-9441-85BB-76DEB745D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2199" y="804863"/>
            <a:ext cx="5681133" cy="45460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20F91-53CF-9943-A1B1-57B2521B18B4}"/>
              </a:ext>
            </a:extLst>
          </p:cNvPr>
          <p:cNvCxnSpPr>
            <a:cxnSpLocks/>
          </p:cNvCxnSpPr>
          <p:nvPr userDrawn="1"/>
        </p:nvCxnSpPr>
        <p:spPr>
          <a:xfrm flipV="1">
            <a:off x="4625533" y="804864"/>
            <a:ext cx="0" cy="4546069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2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4CF07A-7C80-FF44-9E18-B9C775111474}"/>
              </a:ext>
            </a:extLst>
          </p:cNvPr>
          <p:cNvSpPr/>
          <p:nvPr userDrawn="1"/>
        </p:nvSpPr>
        <p:spPr>
          <a:xfrm>
            <a:off x="6547381" y="703946"/>
            <a:ext cx="5331748" cy="5288892"/>
          </a:xfrm>
          <a:prstGeom prst="ellipse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1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64" y="365125"/>
            <a:ext cx="10971998" cy="1325563"/>
          </a:xfrm>
        </p:spPr>
        <p:txBody>
          <a:bodyPr/>
          <a:lstStyle>
            <a:lvl1pPr>
              <a:defRPr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64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>
                <a:latin typeface="Lato Light" panose="020F03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64" y="2505075"/>
            <a:ext cx="5157787" cy="3138488"/>
          </a:xfrm>
        </p:spPr>
        <p:txBody>
          <a:bodyPr/>
          <a:lstStyle>
            <a:lvl1pPr>
              <a:defRPr sz="3200" b="0" i="0">
                <a:solidFill>
                  <a:schemeClr val="accent6"/>
                </a:solidFill>
                <a:latin typeface="Lato Light" panose="020F0302020204030203" pitchFamily="34" charset="77"/>
              </a:defRPr>
            </a:lvl1pPr>
            <a:lvl2pPr>
              <a:defRPr b="0" i="0">
                <a:latin typeface="Lato Light" panose="020F03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0" i="0">
                <a:solidFill>
                  <a:schemeClr val="accent6"/>
                </a:solidFill>
                <a:latin typeface="Lato Light" panose="020F0302020204030203" pitchFamily="34" charset="77"/>
              </a:defRPr>
            </a:lvl4pPr>
            <a:lvl5pPr>
              <a:defRPr sz="1600" b="1" i="0">
                <a:solidFill>
                  <a:srgbClr val="DC5820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A36E00-A3AA-F743-942D-3E5CE8282D18}"/>
              </a:ext>
            </a:extLst>
          </p:cNvPr>
          <p:cNvCxnSpPr>
            <a:cxnSpLocks/>
          </p:cNvCxnSpPr>
          <p:nvPr userDrawn="1"/>
        </p:nvCxnSpPr>
        <p:spPr>
          <a:xfrm flipV="1">
            <a:off x="584852" y="1319753"/>
            <a:ext cx="10972410" cy="84231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7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4CF07A-7C80-FF44-9E18-B9C775111474}"/>
              </a:ext>
            </a:extLst>
          </p:cNvPr>
          <p:cNvSpPr/>
          <p:nvPr userDrawn="1"/>
        </p:nvSpPr>
        <p:spPr>
          <a:xfrm>
            <a:off x="6547381" y="703946"/>
            <a:ext cx="5331748" cy="5288892"/>
          </a:xfrm>
          <a:prstGeom prst="ellipse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0F0AB3-7C2B-6543-AAE8-6E9A0F2AF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0063" y="914400"/>
            <a:ext cx="4897437" cy="1998663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7C0593-C948-F947-B928-85B38B329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063" y="3422650"/>
            <a:ext cx="4897437" cy="969963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Secondary Title or Description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420D1E-423D-624A-800B-9FB51B78560E}"/>
              </a:ext>
            </a:extLst>
          </p:cNvPr>
          <p:cNvCxnSpPr>
            <a:cxnSpLocks/>
          </p:cNvCxnSpPr>
          <p:nvPr userDrawn="1"/>
        </p:nvCxnSpPr>
        <p:spPr>
          <a:xfrm>
            <a:off x="6850063" y="3158356"/>
            <a:ext cx="4897437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01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9879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01" y="166345"/>
            <a:ext cx="10741599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201" y="1825625"/>
            <a:ext cx="10741599" cy="39814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068FE5-BB13-D141-ADB2-C62C0D804445}"/>
              </a:ext>
            </a:extLst>
          </p:cNvPr>
          <p:cNvCxnSpPr>
            <a:cxnSpLocks/>
          </p:cNvCxnSpPr>
          <p:nvPr userDrawn="1"/>
        </p:nvCxnSpPr>
        <p:spPr>
          <a:xfrm>
            <a:off x="612201" y="1205204"/>
            <a:ext cx="1074159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77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1" y="881063"/>
            <a:ext cx="10972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321" y="4132263"/>
            <a:ext cx="109728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243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99000">
              <a:schemeClr val="bg1"/>
            </a:gs>
            <a:gs pos="72000">
              <a:srgbClr val="46ABFB"/>
            </a:gs>
            <a:gs pos="29000">
              <a:srgbClr val="B1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33" y="881063"/>
            <a:ext cx="10972800" cy="2852737"/>
          </a:xfrm>
        </p:spPr>
        <p:txBody>
          <a:bodyPr anchor="b">
            <a:normAutofit/>
          </a:bodyPr>
          <a:lstStyle>
            <a:lvl1pPr>
              <a:defRPr sz="72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33" y="4132263"/>
            <a:ext cx="109728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213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1000">
              <a:schemeClr val="accent2"/>
            </a:gs>
            <a:gs pos="100000">
              <a:schemeClr val="bg1"/>
            </a:gs>
            <a:gs pos="7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89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Thrive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48" y="4132263"/>
            <a:ext cx="1097279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17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01" y="166345"/>
            <a:ext cx="10741599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068FE5-BB13-D141-ADB2-C62C0D804445}"/>
              </a:ext>
            </a:extLst>
          </p:cNvPr>
          <p:cNvCxnSpPr>
            <a:cxnSpLocks/>
          </p:cNvCxnSpPr>
          <p:nvPr userDrawn="1"/>
        </p:nvCxnSpPr>
        <p:spPr>
          <a:xfrm>
            <a:off x="612201" y="1205204"/>
            <a:ext cx="1074159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84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tx2">
                <a:lumMod val="75000"/>
              </a:schemeClr>
            </a:gs>
            <a:gs pos="0">
              <a:schemeClr val="tx2">
                <a:lumMod val="75000"/>
              </a:schemeClr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92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94" y="4132263"/>
            <a:ext cx="1097029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58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0">
              <a:schemeClr val="accent1"/>
            </a:gs>
            <a:gs pos="100000">
              <a:srgbClr val="B1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DF161A-37FC-A041-818A-A5DF161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793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accent6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F4B0C2-D7AE-A549-BFB6-49D5CA8B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794" y="4142896"/>
            <a:ext cx="109728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131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92000">
              <a:schemeClr val="bg1"/>
            </a:gs>
            <a:gs pos="50000">
              <a:schemeClr val="accent1">
                <a:lumMod val="60000"/>
                <a:lumOff val="40000"/>
              </a:schemeClr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DF161A-37FC-A041-818A-A5DF161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789" y="881063"/>
            <a:ext cx="10972802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OCG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F4B0C2-D7AE-A549-BFB6-49D5CA8B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297" y="4132263"/>
            <a:ext cx="1097029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614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221" y="1825625"/>
            <a:ext cx="51816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87F02B-DD1A-1148-8FC0-E8E2061B1014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1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9EF1D8-A214-264B-A114-BF050228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D524A8-D75B-DB4C-9A7E-1297E96EF30E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FC75C00-F934-E145-993E-86949BA7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7905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83ACFB6-804D-B749-B3A6-588FC993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4" y="1794933"/>
            <a:ext cx="3636268" cy="2184400"/>
          </a:xfrm>
        </p:spPr>
        <p:txBody>
          <a:bodyPr anchor="ctr">
            <a:normAutofit/>
          </a:bodyPr>
          <a:lstStyle>
            <a:lvl1pPr>
              <a:defRPr sz="48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50B7DF-CC0D-9441-85BB-76DEB745D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2199" y="804863"/>
            <a:ext cx="5681133" cy="454607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20F91-53CF-9943-A1B1-57B2521B18B4}"/>
              </a:ext>
            </a:extLst>
          </p:cNvPr>
          <p:cNvCxnSpPr>
            <a:cxnSpLocks/>
          </p:cNvCxnSpPr>
          <p:nvPr userDrawn="1"/>
        </p:nvCxnSpPr>
        <p:spPr>
          <a:xfrm flipV="1">
            <a:off x="4625533" y="804864"/>
            <a:ext cx="0" cy="4546069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211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4CF07A-7C80-FF44-9E18-B9C775111474}"/>
              </a:ext>
            </a:extLst>
          </p:cNvPr>
          <p:cNvSpPr/>
          <p:nvPr userDrawn="1"/>
        </p:nvSpPr>
        <p:spPr>
          <a:xfrm>
            <a:off x="6547381" y="703946"/>
            <a:ext cx="5331748" cy="5288892"/>
          </a:xfrm>
          <a:prstGeom prst="ellipse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1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64" y="365125"/>
            <a:ext cx="10971998" cy="1325563"/>
          </a:xfrm>
        </p:spPr>
        <p:txBody>
          <a:bodyPr/>
          <a:lstStyle>
            <a:lvl1pPr>
              <a:defRPr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64" y="1681163"/>
            <a:ext cx="5157787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0" i="0">
                <a:latin typeface="Lato Light" panose="020F03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64" y="2505075"/>
            <a:ext cx="5157787" cy="3138488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chemeClr val="accent6"/>
                </a:solidFill>
                <a:latin typeface="Lato Light" panose="020F0302020204030203" pitchFamily="34" charset="77"/>
              </a:defRPr>
            </a:lvl1pPr>
            <a:lvl2pPr>
              <a:defRPr b="0" i="0">
                <a:latin typeface="Lato Light" panose="020F03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0" i="0">
                <a:solidFill>
                  <a:schemeClr val="accent6"/>
                </a:solidFill>
                <a:latin typeface="Lato Light" panose="020F0302020204030203" pitchFamily="34" charset="77"/>
              </a:defRPr>
            </a:lvl4pPr>
            <a:lvl5pPr>
              <a:defRPr sz="1600" b="1" i="0">
                <a:solidFill>
                  <a:srgbClr val="DC5820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A36E00-A3AA-F743-942D-3E5CE8282D18}"/>
              </a:ext>
            </a:extLst>
          </p:cNvPr>
          <p:cNvCxnSpPr>
            <a:cxnSpLocks/>
          </p:cNvCxnSpPr>
          <p:nvPr userDrawn="1"/>
        </p:nvCxnSpPr>
        <p:spPr>
          <a:xfrm flipV="1">
            <a:off x="584852" y="1319753"/>
            <a:ext cx="10972410" cy="84231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11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4CF07A-7C80-FF44-9E18-B9C775111474}"/>
              </a:ext>
            </a:extLst>
          </p:cNvPr>
          <p:cNvSpPr/>
          <p:nvPr userDrawn="1"/>
        </p:nvSpPr>
        <p:spPr>
          <a:xfrm>
            <a:off x="6547381" y="703946"/>
            <a:ext cx="5331748" cy="5288892"/>
          </a:xfrm>
          <a:prstGeom prst="ellipse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0F0AB3-7C2B-6543-AAE8-6E9A0F2AF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0063" y="914400"/>
            <a:ext cx="4897437" cy="19986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7C0593-C948-F947-B928-85B38B329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063" y="3422650"/>
            <a:ext cx="4897437" cy="969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Secondary Title or Description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420D1E-423D-624A-800B-9FB51B78560E}"/>
              </a:ext>
            </a:extLst>
          </p:cNvPr>
          <p:cNvCxnSpPr>
            <a:cxnSpLocks/>
          </p:cNvCxnSpPr>
          <p:nvPr userDrawn="1"/>
        </p:nvCxnSpPr>
        <p:spPr>
          <a:xfrm>
            <a:off x="6850063" y="3158356"/>
            <a:ext cx="4897437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29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50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1" y="881063"/>
            <a:ext cx="10972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321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004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01" y="166345"/>
            <a:ext cx="10741599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068FE5-BB13-D141-ADB2-C62C0D804445}"/>
              </a:ext>
            </a:extLst>
          </p:cNvPr>
          <p:cNvCxnSpPr>
            <a:cxnSpLocks/>
          </p:cNvCxnSpPr>
          <p:nvPr userDrawn="1"/>
        </p:nvCxnSpPr>
        <p:spPr>
          <a:xfrm>
            <a:off x="612201" y="1205204"/>
            <a:ext cx="1074159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6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1" y="881063"/>
            <a:ext cx="10972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321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608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1400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92" y="881063"/>
            <a:ext cx="10972800" cy="2852737"/>
          </a:xfrm>
        </p:spPr>
        <p:txBody>
          <a:bodyPr anchor="b">
            <a:normAutofit/>
          </a:bodyPr>
          <a:lstStyle>
            <a:lvl1pPr>
              <a:defRPr sz="72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796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320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0">
              <a:schemeClr val="tx2">
                <a:lumMod val="75000"/>
              </a:schemeClr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92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94" y="4132263"/>
            <a:ext cx="109702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921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0">
              <a:schemeClr val="accent1"/>
            </a:gs>
            <a:gs pos="100000">
              <a:srgbClr val="B1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DF161A-37FC-A041-818A-A5DF161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793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accent6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F4B0C2-D7AE-A549-BFB6-49D5CA8B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794" y="4142896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111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221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87F02B-DD1A-1148-8FC0-E8E2061B1014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603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9EF1D8-A214-264B-A114-BF050228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D524A8-D75B-DB4C-9A7E-1297E96EF30E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FC75C00-F934-E145-993E-86949BA7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007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83ACFB6-804D-B749-B3A6-588FC993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4" y="1794933"/>
            <a:ext cx="3636268" cy="2184400"/>
          </a:xfrm>
        </p:spPr>
        <p:txBody>
          <a:bodyPr anchor="ctr">
            <a:normAutofit/>
          </a:bodyPr>
          <a:lstStyle>
            <a:lvl1pPr>
              <a:defRPr sz="48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50B7DF-CC0D-9441-85BB-76DEB745D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2199" y="804863"/>
            <a:ext cx="5681133" cy="45460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20F91-53CF-9943-A1B1-57B2521B18B4}"/>
              </a:ext>
            </a:extLst>
          </p:cNvPr>
          <p:cNvCxnSpPr>
            <a:cxnSpLocks/>
          </p:cNvCxnSpPr>
          <p:nvPr userDrawn="1"/>
        </p:nvCxnSpPr>
        <p:spPr>
          <a:xfrm flipV="1">
            <a:off x="4625533" y="804864"/>
            <a:ext cx="0" cy="4546069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940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4CF07A-7C80-FF44-9E18-B9C775111474}"/>
              </a:ext>
            </a:extLst>
          </p:cNvPr>
          <p:cNvSpPr/>
          <p:nvPr userDrawn="1"/>
        </p:nvSpPr>
        <p:spPr>
          <a:xfrm>
            <a:off x="6547381" y="703946"/>
            <a:ext cx="5331748" cy="5288892"/>
          </a:xfrm>
          <a:prstGeom prst="ellipse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0F0AB3-7C2B-6543-AAE8-6E9A0F2AF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0063" y="914400"/>
            <a:ext cx="4897437" cy="1998663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7C0593-C948-F947-B928-85B38B329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063" y="3422650"/>
            <a:ext cx="4897437" cy="969963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Secondary Title or Description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420D1E-423D-624A-800B-9FB51B78560E}"/>
              </a:ext>
            </a:extLst>
          </p:cNvPr>
          <p:cNvCxnSpPr>
            <a:cxnSpLocks/>
          </p:cNvCxnSpPr>
          <p:nvPr userDrawn="1"/>
        </p:nvCxnSpPr>
        <p:spPr>
          <a:xfrm>
            <a:off x="6850063" y="3158356"/>
            <a:ext cx="4897437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712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78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99000">
              <a:schemeClr val="bg1"/>
            </a:gs>
            <a:gs pos="72000">
              <a:srgbClr val="46ABFB"/>
            </a:gs>
            <a:gs pos="29000">
              <a:srgbClr val="B1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33" y="881063"/>
            <a:ext cx="10972800" cy="2852737"/>
          </a:xfrm>
        </p:spPr>
        <p:txBody>
          <a:bodyPr anchor="b">
            <a:normAutofit/>
          </a:bodyPr>
          <a:lstStyle>
            <a:lvl1pPr>
              <a:defRPr sz="72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33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512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59" y="365125"/>
            <a:ext cx="10972414" cy="1325563"/>
          </a:xfrm>
        </p:spPr>
        <p:txBody>
          <a:bodyPr/>
          <a:lstStyle>
            <a:lvl1pPr>
              <a:defRPr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59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>
                <a:latin typeface="Lato Light" panose="020F03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59" y="2505075"/>
            <a:ext cx="5157787" cy="3138488"/>
          </a:xfrm>
        </p:spPr>
        <p:txBody>
          <a:bodyPr/>
          <a:lstStyle>
            <a:lvl1pPr>
              <a:defRPr sz="3200" b="0" i="0">
                <a:solidFill>
                  <a:schemeClr val="accent6"/>
                </a:solidFill>
                <a:latin typeface="Lato Light" panose="020F0302020204030203" pitchFamily="34" charset="77"/>
              </a:defRPr>
            </a:lvl1pPr>
            <a:lvl2pPr>
              <a:defRPr b="0" i="0">
                <a:latin typeface="Lato Light" panose="020F03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0" i="0">
                <a:solidFill>
                  <a:schemeClr val="accent6"/>
                </a:solidFill>
                <a:latin typeface="Lato Light" panose="020F0302020204030203" pitchFamily="34" charset="77"/>
              </a:defRPr>
            </a:lvl4pPr>
            <a:lvl5pPr>
              <a:defRPr sz="1600" b="1" i="0">
                <a:solidFill>
                  <a:srgbClr val="DC5820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A36E00-A3AA-F743-942D-3E5CE8282D18}"/>
              </a:ext>
            </a:extLst>
          </p:cNvPr>
          <p:cNvCxnSpPr>
            <a:cxnSpLocks/>
          </p:cNvCxnSpPr>
          <p:nvPr userDrawn="1"/>
        </p:nvCxnSpPr>
        <p:spPr>
          <a:xfrm>
            <a:off x="594274" y="1403984"/>
            <a:ext cx="10972415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67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4B6B-107B-9843-9D7F-25BA8A5C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3D54-630C-2542-BDBA-4E540AC58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1938"/>
            <a:ext cx="5181600" cy="4735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1E874-D4A9-A44F-A43B-7ABF070C1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1938"/>
            <a:ext cx="5181600" cy="4735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1F075-0E65-9745-A460-5A2B0862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65D61"/>
                </a:solidFill>
              </a:defRPr>
            </a:lvl1pPr>
          </a:lstStyle>
          <a:p>
            <a:r>
              <a:rPr lang="en-US"/>
              <a:t>Copyright Aderant 2019 -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A8BAF-9C9F-504B-8B4E-0F0A57AD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65D61"/>
                </a:solidFill>
              </a:defRPr>
            </a:lvl1pPr>
          </a:lstStyle>
          <a:p>
            <a:fld id="{0F311ADE-7F48-E849-966E-D4918DF63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3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974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01" y="166345"/>
            <a:ext cx="10741599" cy="1325563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068FE5-BB13-D141-ADB2-C62C0D804445}"/>
              </a:ext>
            </a:extLst>
          </p:cNvPr>
          <p:cNvCxnSpPr>
            <a:cxnSpLocks/>
          </p:cNvCxnSpPr>
          <p:nvPr userDrawn="1"/>
        </p:nvCxnSpPr>
        <p:spPr>
          <a:xfrm>
            <a:off x="612201" y="1205204"/>
            <a:ext cx="1074159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06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1" y="881063"/>
            <a:ext cx="10972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321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82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14000">
              <a:schemeClr val="accent1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33" y="881063"/>
            <a:ext cx="10972800" cy="2852737"/>
          </a:xfrm>
        </p:spPr>
        <p:txBody>
          <a:bodyPr anchor="b">
            <a:normAutofit/>
          </a:bodyPr>
          <a:lstStyle>
            <a:lvl1pPr>
              <a:defRPr sz="72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33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907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0">
              <a:schemeClr val="tx2">
                <a:lumMod val="75000"/>
              </a:schemeClr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92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94" y="4132263"/>
            <a:ext cx="109702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875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86000">
              <a:schemeClr val="accent2"/>
            </a:gs>
            <a:gs pos="26000">
              <a:schemeClr val="accent1"/>
            </a:gs>
            <a:gs pos="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DF161A-37FC-A041-818A-A5DF161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789" y="881063"/>
            <a:ext cx="10972802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OCG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F4B0C2-D7AE-A549-BFB6-49D5CA8B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297" y="4132263"/>
            <a:ext cx="10970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276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221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87F02B-DD1A-1148-8FC0-E8E2061B1014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03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9EF1D8-A214-264B-A114-BF050228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D524A8-D75B-DB4C-9A7E-1297E96EF30E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FC75C00-F934-E145-993E-86949BA7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52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1000">
              <a:schemeClr val="accent2"/>
            </a:gs>
            <a:gs pos="100000">
              <a:schemeClr val="bg1"/>
            </a:gs>
            <a:gs pos="7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89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Thrive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48" y="4132263"/>
            <a:ext cx="109727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560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83ACFB6-804D-B749-B3A6-588FC993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4" y="1794933"/>
            <a:ext cx="3636268" cy="2184400"/>
          </a:xfrm>
        </p:spPr>
        <p:txBody>
          <a:bodyPr anchor="ctr">
            <a:normAutofit/>
          </a:bodyPr>
          <a:lstStyle>
            <a:lvl1pPr>
              <a:defRPr sz="48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50B7DF-CC0D-9441-85BB-76DEB745D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2199" y="804863"/>
            <a:ext cx="5681133" cy="45460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20F91-53CF-9943-A1B1-57B2521B18B4}"/>
              </a:ext>
            </a:extLst>
          </p:cNvPr>
          <p:cNvCxnSpPr>
            <a:cxnSpLocks/>
          </p:cNvCxnSpPr>
          <p:nvPr userDrawn="1"/>
        </p:nvCxnSpPr>
        <p:spPr>
          <a:xfrm flipV="1">
            <a:off x="4625533" y="804864"/>
            <a:ext cx="0" cy="4546069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05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4CF07A-7C80-FF44-9E18-B9C775111474}"/>
              </a:ext>
            </a:extLst>
          </p:cNvPr>
          <p:cNvSpPr/>
          <p:nvPr userDrawn="1"/>
        </p:nvSpPr>
        <p:spPr>
          <a:xfrm>
            <a:off x="6547381" y="703946"/>
            <a:ext cx="5331748" cy="5288892"/>
          </a:xfrm>
          <a:prstGeom prst="ellipse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0F0AB3-7C2B-6543-AAE8-6E9A0F2AF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0063" y="914400"/>
            <a:ext cx="4897437" cy="1998663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7C0593-C948-F947-B928-85B38B329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063" y="3422650"/>
            <a:ext cx="4897437" cy="969963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Secondary Title or Description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420D1E-423D-624A-800B-9FB51B78560E}"/>
              </a:ext>
            </a:extLst>
          </p:cNvPr>
          <p:cNvCxnSpPr>
            <a:cxnSpLocks/>
          </p:cNvCxnSpPr>
          <p:nvPr userDrawn="1"/>
        </p:nvCxnSpPr>
        <p:spPr>
          <a:xfrm>
            <a:off x="6850063" y="3158356"/>
            <a:ext cx="4897437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77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64" y="365125"/>
            <a:ext cx="10972408" cy="1325563"/>
          </a:xfrm>
        </p:spPr>
        <p:txBody>
          <a:bodyPr/>
          <a:lstStyle>
            <a:lvl1pPr>
              <a:defRPr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64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>
                <a:latin typeface="Lato Light" panose="020F03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64" y="2505075"/>
            <a:ext cx="5157787" cy="3138488"/>
          </a:xfrm>
        </p:spPr>
        <p:txBody>
          <a:bodyPr/>
          <a:lstStyle>
            <a:lvl1pPr>
              <a:defRPr sz="3200" b="0" i="0">
                <a:solidFill>
                  <a:schemeClr val="accent6"/>
                </a:solidFill>
                <a:latin typeface="Lato Light" panose="020F0302020204030203" pitchFamily="34" charset="77"/>
              </a:defRPr>
            </a:lvl1pPr>
            <a:lvl2pPr>
              <a:defRPr b="0" i="0">
                <a:latin typeface="Lato Light" panose="020F03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0" i="0">
                <a:solidFill>
                  <a:schemeClr val="accent6"/>
                </a:solidFill>
                <a:latin typeface="Lato Light" panose="020F0302020204030203" pitchFamily="34" charset="77"/>
              </a:defRPr>
            </a:lvl4pPr>
            <a:lvl5pPr>
              <a:defRPr sz="1600" b="1" i="0">
                <a:solidFill>
                  <a:schemeClr val="accent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A36E00-A3AA-F743-942D-3E5CE8282D18}"/>
              </a:ext>
            </a:extLst>
          </p:cNvPr>
          <p:cNvCxnSpPr>
            <a:cxnSpLocks/>
          </p:cNvCxnSpPr>
          <p:nvPr userDrawn="1"/>
        </p:nvCxnSpPr>
        <p:spPr>
          <a:xfrm flipV="1">
            <a:off x="594281" y="1329179"/>
            <a:ext cx="10972408" cy="74805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14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4B6B-107B-9843-9D7F-25BA8A5C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3D54-630C-2542-BDBA-4E540AC58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1938"/>
            <a:ext cx="5181600" cy="4735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1E874-D4A9-A44F-A43B-7ABF070C1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1938"/>
            <a:ext cx="5181600" cy="4735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1F075-0E65-9745-A460-5A2B0862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65D61"/>
                </a:solidFill>
              </a:defRPr>
            </a:lvl1pPr>
          </a:lstStyle>
          <a:p>
            <a:r>
              <a:rPr lang="en-US"/>
              <a:t>Copyright Aderant 2019 -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A8BAF-9C9F-504B-8B4E-0F0A57AD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65D61"/>
                </a:solidFill>
              </a:defRPr>
            </a:lvl1pPr>
          </a:lstStyle>
          <a:p>
            <a:fld id="{0F311ADE-7F48-E849-966E-D4918DF63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557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044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24662D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068FE5-BB13-D141-ADB2-C62C0D804445}"/>
              </a:ext>
            </a:extLst>
          </p:cNvPr>
          <p:cNvCxnSpPr/>
          <p:nvPr userDrawn="1"/>
        </p:nvCxnSpPr>
        <p:spPr>
          <a:xfrm>
            <a:off x="952500" y="1403984"/>
            <a:ext cx="10363200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782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1" y="881063"/>
            <a:ext cx="10972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321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5311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20000">
              <a:schemeClr val="accent1"/>
            </a:gs>
            <a:gs pos="86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33" y="881063"/>
            <a:ext cx="10972800" cy="2852737"/>
          </a:xfrm>
        </p:spPr>
        <p:txBody>
          <a:bodyPr anchor="b">
            <a:normAutofit/>
          </a:bodyPr>
          <a:lstStyle>
            <a:lvl1pPr>
              <a:defRPr sz="72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33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194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1000">
              <a:schemeClr val="accent1"/>
            </a:gs>
            <a:gs pos="100000">
              <a:srgbClr val="B1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89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Thrive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48" y="4132263"/>
            <a:ext cx="109727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124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0">
              <a:schemeClr val="tx2">
                <a:lumMod val="75000"/>
              </a:schemeClr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92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94" y="4132263"/>
            <a:ext cx="109702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29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tx2">
                <a:lumMod val="75000"/>
              </a:schemeClr>
            </a:gs>
            <a:gs pos="0">
              <a:schemeClr val="tx2">
                <a:lumMod val="75000"/>
              </a:schemeClr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92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94" y="4132263"/>
            <a:ext cx="109702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034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221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87F02B-DD1A-1148-8FC0-E8E2061B1014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881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9EF1D8-A214-264B-A114-BF050228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D524A8-D75B-DB4C-9A7E-1297E96EF30E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FC75C00-F934-E145-993E-86949BA7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6662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83ACFB6-804D-B749-B3A6-588FC993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4" y="1794933"/>
            <a:ext cx="3636268" cy="2184400"/>
          </a:xfrm>
        </p:spPr>
        <p:txBody>
          <a:bodyPr anchor="ctr">
            <a:normAutofit/>
          </a:bodyPr>
          <a:lstStyle>
            <a:lvl1pPr>
              <a:defRPr sz="48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50B7DF-CC0D-9441-85BB-76DEB745D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2199" y="804863"/>
            <a:ext cx="5681133" cy="45460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20F91-53CF-9943-A1B1-57B2521B18B4}"/>
              </a:ext>
            </a:extLst>
          </p:cNvPr>
          <p:cNvCxnSpPr>
            <a:cxnSpLocks/>
          </p:cNvCxnSpPr>
          <p:nvPr userDrawn="1"/>
        </p:nvCxnSpPr>
        <p:spPr>
          <a:xfrm flipV="1">
            <a:off x="4625533" y="804864"/>
            <a:ext cx="0" cy="4546069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98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4CF07A-7C80-FF44-9E18-B9C775111474}"/>
              </a:ext>
            </a:extLst>
          </p:cNvPr>
          <p:cNvSpPr/>
          <p:nvPr userDrawn="1"/>
        </p:nvSpPr>
        <p:spPr>
          <a:xfrm>
            <a:off x="6547381" y="703946"/>
            <a:ext cx="5331748" cy="5288892"/>
          </a:xfrm>
          <a:prstGeom prst="ellipse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0F0AB3-7C2B-6543-AAE8-6E9A0F2AF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0063" y="914400"/>
            <a:ext cx="4897437" cy="1998663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7C0593-C948-F947-B928-85B38B329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063" y="3422650"/>
            <a:ext cx="4897437" cy="969963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Secondary Title or Description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420D1E-423D-624A-800B-9FB51B78560E}"/>
              </a:ext>
            </a:extLst>
          </p:cNvPr>
          <p:cNvCxnSpPr>
            <a:cxnSpLocks/>
          </p:cNvCxnSpPr>
          <p:nvPr userDrawn="1"/>
        </p:nvCxnSpPr>
        <p:spPr>
          <a:xfrm>
            <a:off x="6850063" y="3158356"/>
            <a:ext cx="4897437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54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1" y="365125"/>
            <a:ext cx="10972801" cy="1325563"/>
          </a:xfrm>
        </p:spPr>
        <p:txBody>
          <a:bodyPr/>
          <a:lstStyle>
            <a:lvl1pPr>
              <a:defRPr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64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>
                <a:latin typeface="Lato Light" panose="020F03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59" y="2505075"/>
            <a:ext cx="5157787" cy="3138488"/>
          </a:xfrm>
        </p:spPr>
        <p:txBody>
          <a:bodyPr/>
          <a:lstStyle>
            <a:lvl1pPr>
              <a:defRPr sz="3200" b="0" i="0">
                <a:solidFill>
                  <a:schemeClr val="accent6"/>
                </a:solidFill>
                <a:latin typeface="Lato Light" panose="020F0302020204030203" pitchFamily="34" charset="77"/>
              </a:defRPr>
            </a:lvl1pPr>
            <a:lvl2pPr>
              <a:defRPr b="0" i="0">
                <a:latin typeface="Lato Light" panose="020F03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0" i="0">
                <a:solidFill>
                  <a:schemeClr val="accent6"/>
                </a:solidFill>
                <a:latin typeface="Lato Light" panose="020F0302020204030203" pitchFamily="34" charset="77"/>
              </a:defRPr>
            </a:lvl4pPr>
            <a:lvl5pPr>
              <a:defRPr sz="1600" b="1" i="0">
                <a:solidFill>
                  <a:schemeClr val="accent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A36E00-A3AA-F743-942D-3E5CE8282D18}"/>
              </a:ext>
            </a:extLst>
          </p:cNvPr>
          <p:cNvCxnSpPr>
            <a:cxnSpLocks/>
          </p:cNvCxnSpPr>
          <p:nvPr userDrawn="1"/>
        </p:nvCxnSpPr>
        <p:spPr>
          <a:xfrm>
            <a:off x="575428" y="1403984"/>
            <a:ext cx="10981834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3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0">
              <a:schemeClr val="accent1"/>
            </a:gs>
            <a:gs pos="100000">
              <a:srgbClr val="B1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DF161A-37FC-A041-818A-A5DF161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793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accent6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F4B0C2-D7AE-A549-BFB6-49D5CA8B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794" y="4142896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67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92000">
              <a:schemeClr val="bg1"/>
            </a:gs>
            <a:gs pos="50000">
              <a:schemeClr val="accent1">
                <a:lumMod val="60000"/>
                <a:lumOff val="40000"/>
              </a:schemeClr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DF161A-37FC-A041-818A-A5DF161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789" y="881063"/>
            <a:ext cx="10972802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OCG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F4B0C2-D7AE-A549-BFB6-49D5CA8B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297" y="4132263"/>
            <a:ext cx="10970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76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221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87F02B-DD1A-1148-8FC0-E8E2061B1014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4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01" y="365125"/>
            <a:ext cx="1074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01" y="1825625"/>
            <a:ext cx="10741599" cy="398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     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 flipV="1">
            <a:off x="-11577" y="6064451"/>
            <a:ext cx="12203577" cy="82296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9340" y="6233314"/>
            <a:ext cx="765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>
                <a:solidFill>
                  <a:srgbClr val="4DB9EF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Product Knowledge Materials - </a:t>
            </a:r>
            <a:r>
              <a:rPr lang="en-US" sz="1400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April 2021 Product Release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5F7B94-F990-DE46-8310-0600DF3DE584}"/>
              </a:ext>
            </a:extLst>
          </p:cNvPr>
          <p:cNvSpPr/>
          <p:nvPr userDrawn="1"/>
        </p:nvSpPr>
        <p:spPr>
          <a:xfrm>
            <a:off x="612201" y="6466501"/>
            <a:ext cx="2757490" cy="20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Helvetica Neue Thin" panose="020B0403020202020204" pitchFamily="34" charset="0"/>
                <a:cs typeface="Century Gothic" charset="0"/>
              </a:rPr>
              <a:t>All Content © Copyright Aderant. All Rights Reserved</a:t>
            </a:r>
            <a:endParaRPr lang="en-US" sz="700">
              <a:solidFill>
                <a:schemeClr val="bg1">
                  <a:lumMod val="75000"/>
                </a:schemeClr>
              </a:solidFill>
              <a:latin typeface="+mj-lt"/>
              <a:ea typeface="Helvetica Neue Thin" panose="020B0403020202020204" pitchFamily="34" charset="0"/>
              <a:cs typeface="Century Gothic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936F6B-ADE4-EE43-A6EA-B082848F1571}"/>
              </a:ext>
            </a:extLst>
          </p:cNvPr>
          <p:cNvSpPr/>
          <p:nvPr userDrawn="1"/>
        </p:nvSpPr>
        <p:spPr>
          <a:xfrm>
            <a:off x="209356" y="6284913"/>
            <a:ext cx="364547" cy="364547"/>
          </a:xfrm>
          <a:prstGeom prst="ellipse">
            <a:avLst/>
          </a:prstGeom>
          <a:solidFill>
            <a:srgbClr val="4D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41EAE-1BEF-CB46-91FF-0F4D18C3B99E}"/>
              </a:ext>
            </a:extLst>
          </p:cNvPr>
          <p:cNvSpPr txBox="1"/>
          <p:nvPr userDrawn="1"/>
        </p:nvSpPr>
        <p:spPr>
          <a:xfrm>
            <a:off x="217311" y="6333039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4BD2F82-3C70-DF48-BF02-2E64D4584A85}" type="slidenum">
              <a:rPr lang="en-US" sz="1100" b="1" i="0" smtClean="0">
                <a:solidFill>
                  <a:schemeClr val="bg1"/>
                </a:solidFill>
                <a:latin typeface="+mj-lt"/>
                <a:ea typeface="Helvetica Neue Light" panose="02000403000000020004" pitchFamily="2" charset="0"/>
                <a:cs typeface="Arial" charset="0"/>
              </a:rPr>
              <a:pPr algn="ctr"/>
              <a:t>‹#›</a:t>
            </a:fld>
            <a:endParaRPr lang="en-US" sz="1100" b="1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F02E6A-5D22-6643-B935-689FA36EE4AD}"/>
              </a:ext>
            </a:extLst>
          </p:cNvPr>
          <p:cNvSpPr/>
          <p:nvPr userDrawn="1"/>
        </p:nvSpPr>
        <p:spPr>
          <a:xfrm>
            <a:off x="11601891" y="6064451"/>
            <a:ext cx="600995" cy="822960"/>
          </a:xfrm>
          <a:custGeom>
            <a:avLst/>
            <a:gdLst>
              <a:gd name="connsiteX0" fmla="*/ 0 w 6182140"/>
              <a:gd name="connsiteY0" fmla="*/ 0 h 6893549"/>
              <a:gd name="connsiteX1" fmla="*/ 6182140 w 6182140"/>
              <a:gd name="connsiteY1" fmla="*/ 0 h 6893549"/>
              <a:gd name="connsiteX2" fmla="*/ 6182140 w 6182140"/>
              <a:gd name="connsiteY2" fmla="*/ 6893549 h 6893549"/>
              <a:gd name="connsiteX3" fmla="*/ 0 w 6182140"/>
              <a:gd name="connsiteY3" fmla="*/ 6893549 h 6893549"/>
              <a:gd name="connsiteX4" fmla="*/ 0 w 6182140"/>
              <a:gd name="connsiteY4" fmla="*/ 0 h 6893549"/>
              <a:gd name="connsiteX0" fmla="*/ 2166731 w 6182140"/>
              <a:gd name="connsiteY0" fmla="*/ 0 h 6903488"/>
              <a:gd name="connsiteX1" fmla="*/ 6182140 w 6182140"/>
              <a:gd name="connsiteY1" fmla="*/ 9939 h 6903488"/>
              <a:gd name="connsiteX2" fmla="*/ 6182140 w 6182140"/>
              <a:gd name="connsiteY2" fmla="*/ 6903488 h 6903488"/>
              <a:gd name="connsiteX3" fmla="*/ 0 w 6182140"/>
              <a:gd name="connsiteY3" fmla="*/ 6903488 h 6903488"/>
              <a:gd name="connsiteX4" fmla="*/ 2166731 w 6182140"/>
              <a:gd name="connsiteY4" fmla="*/ 0 h 6903488"/>
              <a:gd name="connsiteX0" fmla="*/ 3756992 w 7772401"/>
              <a:gd name="connsiteY0" fmla="*/ 0 h 6903488"/>
              <a:gd name="connsiteX1" fmla="*/ 7772401 w 7772401"/>
              <a:gd name="connsiteY1" fmla="*/ 9939 h 6903488"/>
              <a:gd name="connsiteX2" fmla="*/ 7772401 w 7772401"/>
              <a:gd name="connsiteY2" fmla="*/ 6903488 h 6903488"/>
              <a:gd name="connsiteX3" fmla="*/ 0 w 7772401"/>
              <a:gd name="connsiteY3" fmla="*/ 6903488 h 6903488"/>
              <a:gd name="connsiteX4" fmla="*/ 3756992 w 7772401"/>
              <a:gd name="connsiteY4" fmla="*/ 0 h 6903488"/>
              <a:gd name="connsiteX0" fmla="*/ 3756992 w 7772401"/>
              <a:gd name="connsiteY0" fmla="*/ 9940 h 6893549"/>
              <a:gd name="connsiteX1" fmla="*/ 7772401 w 7772401"/>
              <a:gd name="connsiteY1" fmla="*/ 0 h 6893549"/>
              <a:gd name="connsiteX2" fmla="*/ 7772401 w 7772401"/>
              <a:gd name="connsiteY2" fmla="*/ 6893549 h 6893549"/>
              <a:gd name="connsiteX3" fmla="*/ 0 w 7772401"/>
              <a:gd name="connsiteY3" fmla="*/ 6893549 h 6893549"/>
              <a:gd name="connsiteX4" fmla="*/ 3756992 w 7772401"/>
              <a:gd name="connsiteY4" fmla="*/ 9940 h 6893549"/>
              <a:gd name="connsiteX0" fmla="*/ 3838015 w 7772401"/>
              <a:gd name="connsiteY0" fmla="*/ 499838 h 6893549"/>
              <a:gd name="connsiteX1" fmla="*/ 7772401 w 7772401"/>
              <a:gd name="connsiteY1" fmla="*/ 0 h 6893549"/>
              <a:gd name="connsiteX2" fmla="*/ 7772401 w 7772401"/>
              <a:gd name="connsiteY2" fmla="*/ 6893549 h 6893549"/>
              <a:gd name="connsiteX3" fmla="*/ 0 w 7772401"/>
              <a:gd name="connsiteY3" fmla="*/ 6893549 h 6893549"/>
              <a:gd name="connsiteX4" fmla="*/ 3838015 w 7772401"/>
              <a:gd name="connsiteY4" fmla="*/ 499838 h 6893549"/>
              <a:gd name="connsiteX0" fmla="*/ 3745418 w 7772401"/>
              <a:gd name="connsiteY0" fmla="*/ 0 h 6895001"/>
              <a:gd name="connsiteX1" fmla="*/ 7772401 w 7772401"/>
              <a:gd name="connsiteY1" fmla="*/ 1452 h 6895001"/>
              <a:gd name="connsiteX2" fmla="*/ 7772401 w 7772401"/>
              <a:gd name="connsiteY2" fmla="*/ 6895001 h 6895001"/>
              <a:gd name="connsiteX3" fmla="*/ 0 w 7772401"/>
              <a:gd name="connsiteY3" fmla="*/ 6895001 h 6895001"/>
              <a:gd name="connsiteX4" fmla="*/ 3745418 w 7772401"/>
              <a:gd name="connsiteY4" fmla="*/ 0 h 689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1" h="6895001">
                <a:moveTo>
                  <a:pt x="3745418" y="0"/>
                </a:moveTo>
                <a:lnTo>
                  <a:pt x="7772401" y="1452"/>
                </a:lnTo>
                <a:lnTo>
                  <a:pt x="7772401" y="6895001"/>
                </a:lnTo>
                <a:lnTo>
                  <a:pt x="0" y="6895001"/>
                </a:lnTo>
                <a:lnTo>
                  <a:pt x="3745418" y="0"/>
                </a:lnTo>
                <a:close/>
              </a:path>
            </a:pathLst>
          </a:custGeom>
          <a:solidFill>
            <a:srgbClr val="4D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D9328-B338-764D-819E-A6F7AC1DDF2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9887940" y="6187567"/>
            <a:ext cx="1642151" cy="5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3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4" r:id="rId7"/>
    <p:sldLayoutId id="2147483668" r:id="rId8"/>
    <p:sldLayoutId id="2147483652" r:id="rId9"/>
    <p:sldLayoutId id="2147483653" r:id="rId10"/>
    <p:sldLayoutId id="2147483655" r:id="rId11"/>
    <p:sldLayoutId id="2147483667" r:id="rId12"/>
    <p:sldLayoutId id="2147483707" r:id="rId13"/>
    <p:sldLayoutId id="21474837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Lato Light" panose="020F0302020204030203" pitchFamily="34" charset="77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1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2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2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accent1"/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01" y="365125"/>
            <a:ext cx="1074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9340" y="6233314"/>
            <a:ext cx="765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>
                <a:solidFill>
                  <a:schemeClr val="accent1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Product Knowledge Materials - April 2021 Product Release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5F7B94-F990-DE46-8310-0600DF3DE584}"/>
              </a:ext>
            </a:extLst>
          </p:cNvPr>
          <p:cNvSpPr/>
          <p:nvPr userDrawn="1"/>
        </p:nvSpPr>
        <p:spPr>
          <a:xfrm>
            <a:off x="612201" y="6466501"/>
            <a:ext cx="2757490" cy="20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Helvetica Neue Thin" panose="020B0403020202020204" pitchFamily="34" charset="0"/>
                <a:cs typeface="Century Gothic" charset="0"/>
              </a:rPr>
              <a:t>All Content © Copyright Aderant. All Rights Reserved</a:t>
            </a:r>
            <a:endParaRPr lang="en-US" sz="700">
              <a:solidFill>
                <a:schemeClr val="bg1">
                  <a:lumMod val="75000"/>
                </a:schemeClr>
              </a:solidFill>
              <a:latin typeface="+mj-lt"/>
              <a:ea typeface="Helvetica Neue Thin" panose="020B0403020202020204" pitchFamily="34" charset="0"/>
              <a:cs typeface="Century Gothic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936F6B-ADE4-EE43-A6EA-B082848F1571}"/>
              </a:ext>
            </a:extLst>
          </p:cNvPr>
          <p:cNvSpPr/>
          <p:nvPr userDrawn="1"/>
        </p:nvSpPr>
        <p:spPr>
          <a:xfrm>
            <a:off x="209356" y="6284913"/>
            <a:ext cx="364547" cy="364547"/>
          </a:xfrm>
          <a:prstGeom prst="ellipse">
            <a:avLst/>
          </a:prstGeom>
          <a:solidFill>
            <a:srgbClr val="4D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41EAE-1BEF-CB46-91FF-0F4D18C3B99E}"/>
              </a:ext>
            </a:extLst>
          </p:cNvPr>
          <p:cNvSpPr txBox="1"/>
          <p:nvPr userDrawn="1"/>
        </p:nvSpPr>
        <p:spPr>
          <a:xfrm>
            <a:off x="217311" y="6333039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4BD2F82-3C70-DF48-BF02-2E64D4584A85}" type="slidenum">
              <a:rPr lang="en-US" sz="1100" b="1" i="0" smtClean="0">
                <a:solidFill>
                  <a:schemeClr val="bg1"/>
                </a:solidFill>
                <a:latin typeface="+mj-lt"/>
                <a:ea typeface="Helvetica Neue Light" panose="02000403000000020004" pitchFamily="2" charset="0"/>
                <a:cs typeface="Arial" charset="0"/>
              </a:rPr>
              <a:pPr algn="ctr"/>
              <a:t>‹#›</a:t>
            </a:fld>
            <a:endParaRPr lang="en-US" sz="1100" b="1" i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20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Lato Light" panose="020F0302020204030203" pitchFamily="34" charset="77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1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tx2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2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accent1"/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01" y="365125"/>
            <a:ext cx="1074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Bellefield</a:t>
            </a:r>
            <a:r>
              <a:rPr lang="en-US"/>
              <a:t> General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01" y="1825625"/>
            <a:ext cx="10741599" cy="398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     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284A8-ACC6-A145-B2E0-CE2133B89004}"/>
              </a:ext>
            </a:extLst>
          </p:cNvPr>
          <p:cNvSpPr/>
          <p:nvPr userDrawn="1"/>
        </p:nvSpPr>
        <p:spPr bwMode="auto">
          <a:xfrm flipV="1">
            <a:off x="-11577" y="6045673"/>
            <a:ext cx="12203577" cy="82296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D30FC-7627-7148-B450-7A5821774F1C}"/>
              </a:ext>
            </a:extLst>
          </p:cNvPr>
          <p:cNvSpPr txBox="1"/>
          <p:nvPr userDrawn="1"/>
        </p:nvSpPr>
        <p:spPr>
          <a:xfrm>
            <a:off x="589340" y="6224696"/>
            <a:ext cx="765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>
                <a:solidFill>
                  <a:srgbClr val="4DB9EF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Product Knowledge Materials - </a:t>
            </a:r>
            <a:r>
              <a:rPr lang="en-US" sz="1400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April 2021 Product Release</a:t>
            </a:r>
            <a:endParaRPr lang="en-US" sz="1600" b="0" i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E6F6DB-AAE3-8549-8613-B19B92D62F56}"/>
              </a:ext>
            </a:extLst>
          </p:cNvPr>
          <p:cNvSpPr/>
          <p:nvPr userDrawn="1"/>
        </p:nvSpPr>
        <p:spPr>
          <a:xfrm>
            <a:off x="612201" y="6457883"/>
            <a:ext cx="2757490" cy="20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Helvetica Neue Thin" panose="020B0403020202020204" pitchFamily="34" charset="0"/>
                <a:cs typeface="Century Gothic" charset="0"/>
              </a:rPr>
              <a:t>All Content © Copyright Aderant. All Rights Reserved</a:t>
            </a:r>
            <a:endParaRPr lang="en-US" sz="700">
              <a:solidFill>
                <a:schemeClr val="bg1">
                  <a:lumMod val="75000"/>
                </a:schemeClr>
              </a:solidFill>
              <a:latin typeface="+mj-lt"/>
              <a:ea typeface="Helvetica Neue Thin" panose="020B0403020202020204" pitchFamily="34" charset="0"/>
              <a:cs typeface="Century Gothic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4FE7B9-02C5-B94E-930F-64A45673098B}"/>
              </a:ext>
            </a:extLst>
          </p:cNvPr>
          <p:cNvSpPr/>
          <p:nvPr userDrawn="1"/>
        </p:nvSpPr>
        <p:spPr>
          <a:xfrm>
            <a:off x="209356" y="6276295"/>
            <a:ext cx="364547" cy="364547"/>
          </a:xfrm>
          <a:prstGeom prst="ellipse">
            <a:avLst/>
          </a:prstGeom>
          <a:solidFill>
            <a:srgbClr val="078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0A4188-EE21-514C-9DB9-6793224F45CC}"/>
              </a:ext>
            </a:extLst>
          </p:cNvPr>
          <p:cNvSpPr txBox="1"/>
          <p:nvPr userDrawn="1"/>
        </p:nvSpPr>
        <p:spPr>
          <a:xfrm>
            <a:off x="217311" y="6324421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4BD2F82-3C70-DF48-BF02-2E64D4584A85}" type="slidenum">
              <a:rPr lang="en-US" sz="1100" b="1" i="0" smtClean="0">
                <a:solidFill>
                  <a:schemeClr val="bg1"/>
                </a:solidFill>
                <a:latin typeface="+mj-lt"/>
                <a:ea typeface="Helvetica Neue Light" panose="02000403000000020004" pitchFamily="2" charset="0"/>
                <a:cs typeface="Arial" charset="0"/>
              </a:rPr>
              <a:pPr algn="ctr"/>
              <a:t>‹#›</a:t>
            </a:fld>
            <a:endParaRPr lang="en-US" sz="1100" b="1" i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D117C1-4381-2F46-99BB-6AD6243BE8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9887940" y="6188267"/>
            <a:ext cx="1642151" cy="518920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EDD8D561-4691-8C4F-A897-8E67EA79B672}"/>
              </a:ext>
            </a:extLst>
          </p:cNvPr>
          <p:cNvSpPr/>
          <p:nvPr userDrawn="1"/>
        </p:nvSpPr>
        <p:spPr>
          <a:xfrm>
            <a:off x="11601891" y="6045673"/>
            <a:ext cx="600995" cy="822960"/>
          </a:xfrm>
          <a:custGeom>
            <a:avLst/>
            <a:gdLst>
              <a:gd name="connsiteX0" fmla="*/ 0 w 6182140"/>
              <a:gd name="connsiteY0" fmla="*/ 0 h 6893549"/>
              <a:gd name="connsiteX1" fmla="*/ 6182140 w 6182140"/>
              <a:gd name="connsiteY1" fmla="*/ 0 h 6893549"/>
              <a:gd name="connsiteX2" fmla="*/ 6182140 w 6182140"/>
              <a:gd name="connsiteY2" fmla="*/ 6893549 h 6893549"/>
              <a:gd name="connsiteX3" fmla="*/ 0 w 6182140"/>
              <a:gd name="connsiteY3" fmla="*/ 6893549 h 6893549"/>
              <a:gd name="connsiteX4" fmla="*/ 0 w 6182140"/>
              <a:gd name="connsiteY4" fmla="*/ 0 h 6893549"/>
              <a:gd name="connsiteX0" fmla="*/ 2166731 w 6182140"/>
              <a:gd name="connsiteY0" fmla="*/ 0 h 6903488"/>
              <a:gd name="connsiteX1" fmla="*/ 6182140 w 6182140"/>
              <a:gd name="connsiteY1" fmla="*/ 9939 h 6903488"/>
              <a:gd name="connsiteX2" fmla="*/ 6182140 w 6182140"/>
              <a:gd name="connsiteY2" fmla="*/ 6903488 h 6903488"/>
              <a:gd name="connsiteX3" fmla="*/ 0 w 6182140"/>
              <a:gd name="connsiteY3" fmla="*/ 6903488 h 6903488"/>
              <a:gd name="connsiteX4" fmla="*/ 2166731 w 6182140"/>
              <a:gd name="connsiteY4" fmla="*/ 0 h 6903488"/>
              <a:gd name="connsiteX0" fmla="*/ 3756992 w 7772401"/>
              <a:gd name="connsiteY0" fmla="*/ 0 h 6903488"/>
              <a:gd name="connsiteX1" fmla="*/ 7772401 w 7772401"/>
              <a:gd name="connsiteY1" fmla="*/ 9939 h 6903488"/>
              <a:gd name="connsiteX2" fmla="*/ 7772401 w 7772401"/>
              <a:gd name="connsiteY2" fmla="*/ 6903488 h 6903488"/>
              <a:gd name="connsiteX3" fmla="*/ 0 w 7772401"/>
              <a:gd name="connsiteY3" fmla="*/ 6903488 h 6903488"/>
              <a:gd name="connsiteX4" fmla="*/ 3756992 w 7772401"/>
              <a:gd name="connsiteY4" fmla="*/ 0 h 6903488"/>
              <a:gd name="connsiteX0" fmla="*/ 3756992 w 7772401"/>
              <a:gd name="connsiteY0" fmla="*/ 9940 h 6893549"/>
              <a:gd name="connsiteX1" fmla="*/ 7772401 w 7772401"/>
              <a:gd name="connsiteY1" fmla="*/ 0 h 6893549"/>
              <a:gd name="connsiteX2" fmla="*/ 7772401 w 7772401"/>
              <a:gd name="connsiteY2" fmla="*/ 6893549 h 6893549"/>
              <a:gd name="connsiteX3" fmla="*/ 0 w 7772401"/>
              <a:gd name="connsiteY3" fmla="*/ 6893549 h 6893549"/>
              <a:gd name="connsiteX4" fmla="*/ 3756992 w 7772401"/>
              <a:gd name="connsiteY4" fmla="*/ 9940 h 6893549"/>
              <a:gd name="connsiteX0" fmla="*/ 3838015 w 7772401"/>
              <a:gd name="connsiteY0" fmla="*/ 499838 h 6893549"/>
              <a:gd name="connsiteX1" fmla="*/ 7772401 w 7772401"/>
              <a:gd name="connsiteY1" fmla="*/ 0 h 6893549"/>
              <a:gd name="connsiteX2" fmla="*/ 7772401 w 7772401"/>
              <a:gd name="connsiteY2" fmla="*/ 6893549 h 6893549"/>
              <a:gd name="connsiteX3" fmla="*/ 0 w 7772401"/>
              <a:gd name="connsiteY3" fmla="*/ 6893549 h 6893549"/>
              <a:gd name="connsiteX4" fmla="*/ 3838015 w 7772401"/>
              <a:gd name="connsiteY4" fmla="*/ 499838 h 6893549"/>
              <a:gd name="connsiteX0" fmla="*/ 3745418 w 7772401"/>
              <a:gd name="connsiteY0" fmla="*/ 0 h 6895001"/>
              <a:gd name="connsiteX1" fmla="*/ 7772401 w 7772401"/>
              <a:gd name="connsiteY1" fmla="*/ 1452 h 6895001"/>
              <a:gd name="connsiteX2" fmla="*/ 7772401 w 7772401"/>
              <a:gd name="connsiteY2" fmla="*/ 6895001 h 6895001"/>
              <a:gd name="connsiteX3" fmla="*/ 0 w 7772401"/>
              <a:gd name="connsiteY3" fmla="*/ 6895001 h 6895001"/>
              <a:gd name="connsiteX4" fmla="*/ 3745418 w 7772401"/>
              <a:gd name="connsiteY4" fmla="*/ 0 h 689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1" h="6895001">
                <a:moveTo>
                  <a:pt x="3745418" y="0"/>
                </a:moveTo>
                <a:lnTo>
                  <a:pt x="7772401" y="1452"/>
                </a:lnTo>
                <a:lnTo>
                  <a:pt x="7772401" y="6895001"/>
                </a:lnTo>
                <a:lnTo>
                  <a:pt x="0" y="6895001"/>
                </a:lnTo>
                <a:lnTo>
                  <a:pt x="3745418" y="0"/>
                </a:lnTo>
                <a:close/>
              </a:path>
            </a:pathLst>
          </a:custGeom>
          <a:solidFill>
            <a:srgbClr val="078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0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4" r:id="rId5"/>
    <p:sldLayoutId id="2147483715" r:id="rId6"/>
    <p:sldLayoutId id="2147483717" r:id="rId7"/>
    <p:sldLayoutId id="2147483718" r:id="rId8"/>
    <p:sldLayoutId id="2147483719" r:id="rId9"/>
    <p:sldLayoutId id="2147483720" r:id="rId10"/>
    <p:sldLayoutId id="2147483754" r:id="rId11"/>
    <p:sldLayoutId id="2147483721" r:id="rId12"/>
    <p:sldLayoutId id="214748375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Lato Light" panose="020F0302020204030203" pitchFamily="34" charset="77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1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tx2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2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accent1"/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01" y="365125"/>
            <a:ext cx="1074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Bellefield</a:t>
            </a:r>
            <a:r>
              <a:rPr lang="en-US"/>
              <a:t> General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01" y="1825625"/>
            <a:ext cx="10741599" cy="398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     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BBC913-C092-E844-B434-D5EF22F1DE29}"/>
              </a:ext>
            </a:extLst>
          </p:cNvPr>
          <p:cNvSpPr/>
          <p:nvPr userDrawn="1"/>
        </p:nvSpPr>
        <p:spPr bwMode="auto">
          <a:xfrm flipV="1">
            <a:off x="-11577" y="6045673"/>
            <a:ext cx="12203577" cy="82296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CAB368-CF13-064B-A5A9-7E9328997A9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887940" y="6188268"/>
            <a:ext cx="1642151" cy="5189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7AB150-8B9A-4141-A288-B3445784FDFC}"/>
              </a:ext>
            </a:extLst>
          </p:cNvPr>
          <p:cNvSpPr txBox="1"/>
          <p:nvPr userDrawn="1"/>
        </p:nvSpPr>
        <p:spPr>
          <a:xfrm>
            <a:off x="589340" y="6224696"/>
            <a:ext cx="765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>
                <a:solidFill>
                  <a:srgbClr val="4DB9EF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Product Knowledge Materials – April 2021 Product Release</a:t>
            </a:r>
            <a:endParaRPr lang="en-US" sz="1600" b="0" i="0">
              <a:solidFill>
                <a:srgbClr val="4DB9E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1AE39F-1D17-3D47-B4F2-142C49E79113}"/>
              </a:ext>
            </a:extLst>
          </p:cNvPr>
          <p:cNvSpPr/>
          <p:nvPr userDrawn="1"/>
        </p:nvSpPr>
        <p:spPr>
          <a:xfrm>
            <a:off x="612201" y="6457883"/>
            <a:ext cx="2757490" cy="20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Helvetica Neue Thin" panose="020B0403020202020204" pitchFamily="34" charset="0"/>
                <a:cs typeface="Century Gothic" charset="0"/>
              </a:rPr>
              <a:t>All Content © Copyright Aderant. All Rights Reserved</a:t>
            </a:r>
            <a:endParaRPr lang="en-US" sz="700">
              <a:solidFill>
                <a:schemeClr val="bg1">
                  <a:lumMod val="75000"/>
                </a:schemeClr>
              </a:solidFill>
              <a:latin typeface="+mj-lt"/>
              <a:ea typeface="Helvetica Neue Thin" panose="020B0403020202020204" pitchFamily="34" charset="0"/>
              <a:cs typeface="Century Gothic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D62603-0F4F-9040-AE2E-5408EC537970}"/>
              </a:ext>
            </a:extLst>
          </p:cNvPr>
          <p:cNvSpPr/>
          <p:nvPr userDrawn="1"/>
        </p:nvSpPr>
        <p:spPr>
          <a:xfrm>
            <a:off x="209356" y="6276295"/>
            <a:ext cx="364547" cy="364547"/>
          </a:xfrm>
          <a:prstGeom prst="ellipse">
            <a:avLst/>
          </a:prstGeom>
          <a:solidFill>
            <a:srgbClr val="4D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B9E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2E9758-61D8-6649-84C2-650A68831AF1}"/>
              </a:ext>
            </a:extLst>
          </p:cNvPr>
          <p:cNvSpPr txBox="1"/>
          <p:nvPr userDrawn="1"/>
        </p:nvSpPr>
        <p:spPr>
          <a:xfrm>
            <a:off x="217311" y="6324421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4BD2F82-3C70-DF48-BF02-2E64D4584A85}" type="slidenum">
              <a:rPr lang="en-US" sz="1100" b="1" i="0" smtClean="0">
                <a:solidFill>
                  <a:schemeClr val="bg1"/>
                </a:solidFill>
                <a:latin typeface="+mj-lt"/>
                <a:ea typeface="Helvetica Neue Light" panose="02000403000000020004" pitchFamily="2" charset="0"/>
                <a:cs typeface="Arial" charset="0"/>
              </a:rPr>
              <a:pPr algn="ctr"/>
              <a:t>‹#›</a:t>
            </a:fld>
            <a:endParaRPr lang="en-US" sz="1100" b="1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DC5B471A-9A98-0641-BEC0-2EDEBAEA58ED}"/>
              </a:ext>
            </a:extLst>
          </p:cNvPr>
          <p:cNvSpPr/>
          <p:nvPr userDrawn="1"/>
        </p:nvSpPr>
        <p:spPr>
          <a:xfrm>
            <a:off x="11620985" y="6046374"/>
            <a:ext cx="571016" cy="822960"/>
          </a:xfrm>
          <a:custGeom>
            <a:avLst/>
            <a:gdLst>
              <a:gd name="connsiteX0" fmla="*/ 0 w 7888514"/>
              <a:gd name="connsiteY0" fmla="*/ 0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0 w 7888514"/>
              <a:gd name="connsiteY4" fmla="*/ 0 h 7300732"/>
              <a:gd name="connsiteX0" fmla="*/ 3599726 w 7888514"/>
              <a:gd name="connsiteY0" fmla="*/ 11575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3599726 w 7888514"/>
              <a:gd name="connsiteY4" fmla="*/ 11575 h 7300732"/>
              <a:gd name="connsiteX0" fmla="*/ 3599726 w 7888514"/>
              <a:gd name="connsiteY0" fmla="*/ 0 h 7347030"/>
              <a:gd name="connsiteX1" fmla="*/ 7888514 w 7888514"/>
              <a:gd name="connsiteY1" fmla="*/ 46298 h 7347030"/>
              <a:gd name="connsiteX2" fmla="*/ 7888514 w 7888514"/>
              <a:gd name="connsiteY2" fmla="*/ 7347030 h 7347030"/>
              <a:gd name="connsiteX3" fmla="*/ 0 w 7888514"/>
              <a:gd name="connsiteY3" fmla="*/ 7347030 h 7347030"/>
              <a:gd name="connsiteX4" fmla="*/ 3599726 w 7888514"/>
              <a:gd name="connsiteY4" fmla="*/ 0 h 7347030"/>
              <a:gd name="connsiteX0" fmla="*/ 3611301 w 7888514"/>
              <a:gd name="connsiteY0" fmla="*/ 1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3611301 w 7888514"/>
              <a:gd name="connsiteY4" fmla="*/ 1 h 73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8514" h="7300732">
                <a:moveTo>
                  <a:pt x="3611301" y="1"/>
                </a:moveTo>
                <a:lnTo>
                  <a:pt x="7888514" y="0"/>
                </a:lnTo>
                <a:lnTo>
                  <a:pt x="7888514" y="7300732"/>
                </a:lnTo>
                <a:lnTo>
                  <a:pt x="0" y="7300732"/>
                </a:lnTo>
                <a:lnTo>
                  <a:pt x="3611301" y="1"/>
                </a:lnTo>
                <a:close/>
              </a:path>
            </a:pathLst>
          </a:custGeom>
          <a:gradFill flip="none" rotWithShape="1">
            <a:gsLst>
              <a:gs pos="47000">
                <a:srgbClr val="0782C2"/>
              </a:gs>
              <a:gs pos="99000">
                <a:srgbClr val="4DB9E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8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Lato Light" panose="020F0302020204030203" pitchFamily="34" charset="77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1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6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6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accent1"/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01" y="365125"/>
            <a:ext cx="1074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Bellefield</a:t>
            </a:r>
            <a:r>
              <a:rPr lang="en-US"/>
              <a:t> General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01" y="1825625"/>
            <a:ext cx="10741599" cy="398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     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880A4-6798-1B43-AB47-A56A0A0AB836}"/>
              </a:ext>
            </a:extLst>
          </p:cNvPr>
          <p:cNvSpPr/>
          <p:nvPr userDrawn="1"/>
        </p:nvSpPr>
        <p:spPr bwMode="auto">
          <a:xfrm flipV="1">
            <a:off x="-11577" y="6044972"/>
            <a:ext cx="12203577" cy="82296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41D224-1158-0D41-AC4C-0276BD66A9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887940" y="6187567"/>
            <a:ext cx="1642151" cy="5189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E4E11C-7170-B840-B735-6541F5D67C0F}"/>
              </a:ext>
            </a:extLst>
          </p:cNvPr>
          <p:cNvSpPr txBox="1"/>
          <p:nvPr userDrawn="1"/>
        </p:nvSpPr>
        <p:spPr>
          <a:xfrm>
            <a:off x="589340" y="6223995"/>
            <a:ext cx="765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>
                <a:solidFill>
                  <a:srgbClr val="4DB9EF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Product Knowledge Materials - </a:t>
            </a:r>
            <a:r>
              <a:rPr lang="en-US" sz="1400" b="0" i="0">
                <a:solidFill>
                  <a:srgbClr val="0782C2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Enter Presentation Title Here</a:t>
            </a:r>
            <a:endParaRPr lang="en-US" sz="1600" b="0" i="0">
              <a:solidFill>
                <a:srgbClr val="0782C2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A2B983-2955-2745-831C-8CFF7990E0A6}"/>
              </a:ext>
            </a:extLst>
          </p:cNvPr>
          <p:cNvSpPr/>
          <p:nvPr userDrawn="1"/>
        </p:nvSpPr>
        <p:spPr>
          <a:xfrm>
            <a:off x="612201" y="6457182"/>
            <a:ext cx="2757490" cy="20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Helvetica Neue Thin" panose="020B0403020202020204" pitchFamily="34" charset="0"/>
                <a:cs typeface="Century Gothic" charset="0"/>
              </a:rPr>
              <a:t>All Content © Copyright Aderant. All Rights Reserved</a:t>
            </a:r>
            <a:endParaRPr lang="en-US" sz="700">
              <a:solidFill>
                <a:schemeClr val="bg1">
                  <a:lumMod val="75000"/>
                </a:schemeClr>
              </a:solidFill>
              <a:latin typeface="+mj-lt"/>
              <a:ea typeface="Helvetica Neue Thin" panose="020B0403020202020204" pitchFamily="34" charset="0"/>
              <a:cs typeface="Century Gothic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D8AF43-8894-6542-ABA2-EDF5EE82549E}"/>
              </a:ext>
            </a:extLst>
          </p:cNvPr>
          <p:cNvSpPr/>
          <p:nvPr userDrawn="1"/>
        </p:nvSpPr>
        <p:spPr>
          <a:xfrm>
            <a:off x="209356" y="6275594"/>
            <a:ext cx="364547" cy="364547"/>
          </a:xfrm>
          <a:prstGeom prst="ellipse">
            <a:avLst/>
          </a:prstGeom>
          <a:solidFill>
            <a:srgbClr val="078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CE130D5-BC5D-F44C-A1F4-FA796EEC0A7F}"/>
              </a:ext>
            </a:extLst>
          </p:cNvPr>
          <p:cNvSpPr/>
          <p:nvPr userDrawn="1"/>
        </p:nvSpPr>
        <p:spPr>
          <a:xfrm>
            <a:off x="11620985" y="6045673"/>
            <a:ext cx="571016" cy="822960"/>
          </a:xfrm>
          <a:custGeom>
            <a:avLst/>
            <a:gdLst>
              <a:gd name="connsiteX0" fmla="*/ 0 w 7888514"/>
              <a:gd name="connsiteY0" fmla="*/ 0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0 w 7888514"/>
              <a:gd name="connsiteY4" fmla="*/ 0 h 7300732"/>
              <a:gd name="connsiteX0" fmla="*/ 3599726 w 7888514"/>
              <a:gd name="connsiteY0" fmla="*/ 11575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3599726 w 7888514"/>
              <a:gd name="connsiteY4" fmla="*/ 11575 h 7300732"/>
              <a:gd name="connsiteX0" fmla="*/ 3599726 w 7888514"/>
              <a:gd name="connsiteY0" fmla="*/ 0 h 7347030"/>
              <a:gd name="connsiteX1" fmla="*/ 7888514 w 7888514"/>
              <a:gd name="connsiteY1" fmla="*/ 46298 h 7347030"/>
              <a:gd name="connsiteX2" fmla="*/ 7888514 w 7888514"/>
              <a:gd name="connsiteY2" fmla="*/ 7347030 h 7347030"/>
              <a:gd name="connsiteX3" fmla="*/ 0 w 7888514"/>
              <a:gd name="connsiteY3" fmla="*/ 7347030 h 7347030"/>
              <a:gd name="connsiteX4" fmla="*/ 3599726 w 7888514"/>
              <a:gd name="connsiteY4" fmla="*/ 0 h 7347030"/>
              <a:gd name="connsiteX0" fmla="*/ 3611301 w 7888514"/>
              <a:gd name="connsiteY0" fmla="*/ 1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3611301 w 7888514"/>
              <a:gd name="connsiteY4" fmla="*/ 1 h 73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8514" h="7300732">
                <a:moveTo>
                  <a:pt x="3611301" y="1"/>
                </a:moveTo>
                <a:lnTo>
                  <a:pt x="7888514" y="0"/>
                </a:lnTo>
                <a:lnTo>
                  <a:pt x="7888514" y="7300732"/>
                </a:lnTo>
                <a:lnTo>
                  <a:pt x="0" y="7300732"/>
                </a:lnTo>
                <a:lnTo>
                  <a:pt x="3611301" y="1"/>
                </a:lnTo>
                <a:close/>
              </a:path>
            </a:pathLst>
          </a:custGeom>
          <a:gradFill>
            <a:gsLst>
              <a:gs pos="50000">
                <a:srgbClr val="0782C2"/>
              </a:gs>
              <a:gs pos="99000">
                <a:srgbClr val="4DB9EF"/>
              </a:gs>
            </a:gsLst>
            <a:lin ang="48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4A26A0-0859-8B49-A30A-04AC609B036A}"/>
              </a:ext>
            </a:extLst>
          </p:cNvPr>
          <p:cNvSpPr txBox="1"/>
          <p:nvPr userDrawn="1"/>
        </p:nvSpPr>
        <p:spPr>
          <a:xfrm>
            <a:off x="219716" y="632372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4BD2F82-3C70-DF48-BF02-2E64D4584A85}" type="slidenum">
              <a:rPr lang="en-US" sz="1100" b="1" i="0" smtClean="0">
                <a:latin typeface="+mj-lt"/>
                <a:ea typeface="Helvetica Neue Light" panose="02000403000000020004" pitchFamily="2" charset="0"/>
                <a:cs typeface="Arial" charset="0"/>
              </a:rPr>
              <a:pPr algn="ctr"/>
              <a:t>‹#›</a:t>
            </a:fld>
            <a:endParaRPr lang="en-US" sz="1100" b="1" i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17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Lato Light" panose="020F0302020204030203" pitchFamily="34" charset="77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1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6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6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accent1"/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8DC7B9-C347-594D-B38E-832837A28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211" y="0"/>
            <a:ext cx="9444789" cy="604466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462CE3-5A44-8F49-A9B9-DBD340CC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" y="1091027"/>
            <a:ext cx="5775616" cy="1821990"/>
          </a:xfrm>
        </p:spPr>
        <p:txBody>
          <a:bodyPr anchor="t">
            <a:noAutofit/>
          </a:bodyPr>
          <a:lstStyle/>
          <a:p>
            <a:r>
              <a:rPr lang="en-US" sz="4000" b="0">
                <a:solidFill>
                  <a:schemeClr val="tx1"/>
                </a:solidFill>
                <a:latin typeface="Lato Light"/>
              </a:rPr>
              <a:t>Resource Materials </a:t>
            </a:r>
            <a:br>
              <a:rPr lang="en-US" sz="4000" b="0">
                <a:solidFill>
                  <a:schemeClr val="tx1"/>
                </a:solidFill>
                <a:latin typeface="Lato Light"/>
              </a:rPr>
            </a:br>
            <a:r>
              <a:rPr lang="en-US" sz="4000">
                <a:solidFill>
                  <a:schemeClr val="tx1"/>
                </a:solidFill>
                <a:latin typeface="Lato" panose="020F0502020204030203" pitchFamily="34" charset="77"/>
              </a:rPr>
              <a:t>OCG Live</a:t>
            </a:r>
            <a:r>
              <a:rPr lang="en-US" sz="4000" baseline="30000">
                <a:solidFill>
                  <a:schemeClr val="tx1"/>
                </a:solidFill>
                <a:latin typeface="Lato" panose="020F0502020204030203" pitchFamily="34" charset="77"/>
              </a:rPr>
              <a:t>™</a:t>
            </a:r>
            <a:r>
              <a:rPr lang="en-US" sz="4000">
                <a:solidFill>
                  <a:schemeClr val="tx1"/>
                </a:solidFill>
                <a:latin typeface="Lato" panose="020F0502020204030203" pitchFamily="34" charset="77"/>
              </a:rPr>
              <a:t> 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CBCDA6B-E480-F947-BA41-77C5C3841392}"/>
              </a:ext>
            </a:extLst>
          </p:cNvPr>
          <p:cNvSpPr txBox="1">
            <a:spLocks/>
          </p:cNvSpPr>
          <p:nvPr/>
        </p:nvSpPr>
        <p:spPr>
          <a:xfrm>
            <a:off x="320384" y="2496601"/>
            <a:ext cx="6464977" cy="1031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sz="2800" b="0">
                <a:latin typeface="Lato"/>
              </a:rPr>
              <a:t>April 2021 Product Release  </a:t>
            </a:r>
            <a:endParaRPr lang="en-US" sz="2800" b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307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E8B6-4FD0-4817-96B1-847ACD3B2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2221653"/>
            <a:ext cx="5152103" cy="3579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Lato"/>
              </a:rPr>
              <a:t>Specify a Role for Tasks rather than an individual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Lato"/>
              </a:rPr>
              <a:t>Define where messaging displays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0" y="1467359"/>
            <a:ext cx="1046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+mj-lt"/>
              </a:rPr>
              <a:t>Create rules that last</a:t>
            </a:r>
            <a:endParaRPr lang="en-US" sz="2800" b="1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1633E7-201E-DA45-872B-36521541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74" y="376331"/>
            <a:ext cx="11389916" cy="1347974"/>
          </a:xfrm>
        </p:spPr>
        <p:txBody>
          <a:bodyPr>
            <a:normAutofit/>
          </a:bodyPr>
          <a:lstStyle/>
          <a:p>
            <a:r>
              <a:rPr lang="en-US" sz="4000" b="0" dirty="0">
                <a:latin typeface="Lato Light"/>
              </a:rPr>
              <a:t>Enhancements to Rules, Actions, and Tasks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844EB8-EB52-4D80-816B-2D2D91FA0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814" y="1895498"/>
            <a:ext cx="5906223" cy="2716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D1FDE-DD9C-453B-BF74-2CE85FFDF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779" y="3429000"/>
            <a:ext cx="3777957" cy="1830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62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>
                <a:latin typeface="Lato Light"/>
              </a:rPr>
              <a:t>Enhancements to Rules, Actions, and 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+mj-lt"/>
              </a:rPr>
              <a:t>Create rules that last</a:t>
            </a:r>
            <a:endParaRPr lang="en-US" sz="2800" b="1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55099A-014E-439E-801C-9DED219E5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605" y="2277180"/>
            <a:ext cx="4701823" cy="369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latin typeface="Lato"/>
              </a:rPr>
              <a:t>Specify summary tab in actions</a:t>
            </a:r>
          </a:p>
          <a:p>
            <a:pPr>
              <a:lnSpc>
                <a:spcPct val="120000"/>
              </a:lnSpc>
            </a:pPr>
            <a:endParaRPr lang="en-US" sz="2400">
              <a:latin typeface="Lato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A137BE-9363-4A15-BF74-520CACFF2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52" y="1990579"/>
            <a:ext cx="6615874" cy="2150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2BA211-78BE-444D-90DB-871274267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013"/>
          <a:stretch/>
        </p:blipFill>
        <p:spPr>
          <a:xfrm>
            <a:off x="5275428" y="3638860"/>
            <a:ext cx="3815000" cy="2150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31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/>
              <a:t>Enhancements to Violations Report</a:t>
            </a:r>
            <a:endParaRPr lang="en-US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+mj-lt"/>
              </a:rPr>
              <a:t>Violations corrected by individual responsible for compliance</a:t>
            </a:r>
            <a:endParaRPr lang="en-US" sz="2800" b="1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55099A-014E-439E-801C-9DED219E5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605" y="2277180"/>
            <a:ext cx="4280617" cy="369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Lato"/>
              </a:rPr>
              <a:t>Identify Report Recipient to </a:t>
            </a:r>
            <a:br>
              <a:rPr lang="en-US" sz="2400" dirty="0">
                <a:latin typeface="Lato"/>
              </a:rPr>
            </a:br>
            <a:r>
              <a:rPr lang="en-US" sz="2400" dirty="0">
                <a:latin typeface="Lato"/>
              </a:rPr>
              <a:t>receive Daily Violations Report email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Lato"/>
              </a:rPr>
              <a:t>Addition to Guideline Administrators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50E77A-900A-42FC-8D4A-129315846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714" y="2277180"/>
            <a:ext cx="7118349" cy="3273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77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/>
              <a:t>Enhancements to Violations Report</a:t>
            </a:r>
            <a:endParaRPr lang="en-US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+mj-lt"/>
              </a:rPr>
              <a:t>Violations corrected by individual responsible for compliance</a:t>
            </a:r>
            <a:endParaRPr lang="en-US" sz="2800" b="1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55099A-014E-439E-801C-9DED219E5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292" y="3661704"/>
            <a:ext cx="8504086" cy="212949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Lato"/>
              </a:rPr>
              <a:t>Deep-linking: Replaced by hyperlinking the Timecard ID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Lato"/>
              </a:rPr>
              <a:t>Report Improvements: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Lato"/>
              </a:rPr>
              <a:t>Renamed Columns to be more intuitive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Lato"/>
              </a:rPr>
              <a:t>Additional </a:t>
            </a:r>
            <a:r>
              <a:rPr lang="en-US" sz="2400" b="1" dirty="0">
                <a:latin typeface="Lato"/>
              </a:rPr>
              <a:t>Status</a:t>
            </a:r>
            <a:r>
              <a:rPr lang="en-US" sz="2400" dirty="0">
                <a:latin typeface="Lato"/>
              </a:rPr>
              <a:t> column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Lato"/>
              </a:rPr>
              <a:t>Ability to generate Timeframe violations report for specific timekeeper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7BC8F-FE16-4AB7-AB59-EDC2E6C98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2"/>
          <a:stretch/>
        </p:blipFill>
        <p:spPr>
          <a:xfrm>
            <a:off x="676007" y="2069111"/>
            <a:ext cx="4047619" cy="14024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20A23B-3DC7-4D2F-82C5-C4187A924246}"/>
              </a:ext>
            </a:extLst>
          </p:cNvPr>
          <p:cNvCxnSpPr/>
          <p:nvPr/>
        </p:nvCxnSpPr>
        <p:spPr>
          <a:xfrm>
            <a:off x="4911337" y="3162592"/>
            <a:ext cx="1268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64373E-AC71-4D92-8F62-738FFA154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300" y="2069111"/>
            <a:ext cx="5438095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/>
              <a:t>Timekeeper Access to Violations Report</a:t>
            </a:r>
            <a:endParaRPr lang="en-US" b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C90ED5A-1602-48AA-9AF6-EE82752E3C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1026525"/>
              </p:ext>
            </p:extLst>
          </p:nvPr>
        </p:nvGraphicFramePr>
        <p:xfrm>
          <a:off x="569669" y="1485900"/>
          <a:ext cx="11495331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1BDA34-E40D-4D53-91C5-A860CD1FDD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1396" y="3286674"/>
            <a:ext cx="950910" cy="9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1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/>
              <a:t>OCG Live Standard Enhancements</a:t>
            </a:r>
            <a:endParaRPr lang="en-US" b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55099A-014E-439E-801C-9DED219E5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605" y="1690688"/>
            <a:ext cx="4701823" cy="369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Lato"/>
              </a:rPr>
              <a:t>Add New Guidelines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Lato"/>
              </a:rPr>
              <a:t>Enable/Disable available rules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Lato"/>
              </a:rPr>
              <a:t>Add Client and Matter numbers for improved adherence to guidelines</a:t>
            </a:r>
          </a:p>
          <a:p>
            <a:pPr>
              <a:lnSpc>
                <a:spcPct val="120000"/>
              </a:lnSpc>
            </a:pPr>
            <a:endParaRPr lang="en-US" sz="2400">
              <a:latin typeface="La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F3FB3C-AE23-4487-89E4-45C8FEDC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11" y="1614092"/>
            <a:ext cx="6667360" cy="1829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2BEFCD-6D9B-45B6-861A-F1758A4B0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135" y="3150032"/>
            <a:ext cx="4701823" cy="2476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811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29DE1B-A32C-934A-9D54-A01300C24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99" y="1"/>
            <a:ext cx="10792775" cy="60709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230068-5FBC-9841-B37B-1B3ABB86FE39}"/>
              </a:ext>
            </a:extLst>
          </p:cNvPr>
          <p:cNvSpPr/>
          <p:nvPr/>
        </p:nvSpPr>
        <p:spPr>
          <a:xfrm rot="8100000">
            <a:off x="6425512" y="726202"/>
            <a:ext cx="4777115" cy="47771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75A4B43-60F5-1240-8B56-39A9BF9A741E}"/>
              </a:ext>
            </a:extLst>
          </p:cNvPr>
          <p:cNvSpPr txBox="1">
            <a:spLocks/>
          </p:cNvSpPr>
          <p:nvPr/>
        </p:nvSpPr>
        <p:spPr>
          <a:xfrm>
            <a:off x="6337552" y="1321941"/>
            <a:ext cx="4897437" cy="15042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b="0" i="0" kern="1200">
                <a:solidFill>
                  <a:srgbClr val="DC5820"/>
                </a:solidFill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b="0" i="0" kern="1200">
                <a:solidFill>
                  <a:srgbClr val="24662D"/>
                </a:solidFill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rgbClr val="24662D"/>
                </a:solidFill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rgbClr val="DC5820"/>
                </a:solidFill>
                <a:latin typeface="Lato" panose="020F05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51FE4F-F41A-D44D-8F7F-381C31F73824}"/>
              </a:ext>
            </a:extLst>
          </p:cNvPr>
          <p:cNvSpPr/>
          <p:nvPr/>
        </p:nvSpPr>
        <p:spPr>
          <a:xfrm>
            <a:off x="6807310" y="3129746"/>
            <a:ext cx="39579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Visit </a:t>
            </a:r>
            <a:r>
              <a:rPr lang="en-US" b="1">
                <a:solidFill>
                  <a:schemeClr val="bg1"/>
                </a:solidFill>
              </a:rPr>
              <a:t>resources.goaderant.com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  <a:latin typeface="+mj-lt"/>
              </a:rPr>
              <a:t>for more resources and be sure to reach out to your account executive or customer support representative if you have any questions. </a:t>
            </a:r>
            <a:endParaRPr lang="en-US" sz="2400">
              <a:solidFill>
                <a:schemeClr val="bg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4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A7F677-8D38-7149-9948-5A187FA9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48" y="1067043"/>
            <a:ext cx="10972800" cy="2852737"/>
          </a:xfrm>
        </p:spPr>
        <p:txBody>
          <a:bodyPr>
            <a:normAutofit/>
          </a:bodyPr>
          <a:lstStyle/>
          <a:p>
            <a:r>
              <a:rPr lang="en-US" sz="9600"/>
              <a:t>Our Vision:</a:t>
            </a: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9B2E8258-B978-364C-9989-A6522E2BE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"/>
              </a:rPr>
              <a:t>Access and enforce guidelines through flexible staffing, assignment, and streamlined communication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F5621-385A-AD4A-B41B-226ABE16FB9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662711" y="396069"/>
            <a:ext cx="1706696" cy="17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EA305-E3D3-4040-96B1-5900BF1B3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35"/>
          <a:stretch/>
        </p:blipFill>
        <p:spPr>
          <a:xfrm>
            <a:off x="0" y="10886"/>
            <a:ext cx="12192000" cy="61218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813FB50-F96E-CE41-9C1D-CE60AF885B57}"/>
              </a:ext>
            </a:extLst>
          </p:cNvPr>
          <p:cNvSpPr/>
          <p:nvPr/>
        </p:nvSpPr>
        <p:spPr>
          <a:xfrm rot="9900000">
            <a:off x="476314" y="197623"/>
            <a:ext cx="5758291" cy="57582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03EDA9-AD5A-D941-B205-2C79089E18BD}"/>
              </a:ext>
            </a:extLst>
          </p:cNvPr>
          <p:cNvSpPr txBox="1">
            <a:spLocks/>
          </p:cNvSpPr>
          <p:nvPr/>
        </p:nvSpPr>
        <p:spPr>
          <a:xfrm>
            <a:off x="999792" y="851239"/>
            <a:ext cx="4711337" cy="6949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chemeClr val="bg1"/>
                </a:solidFill>
                <a:latin typeface="+mn-lt"/>
              </a:rPr>
              <a:t>C-Level &amp; Finance Professionals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5483C-A4F4-1A4C-8AEC-922C3350DAEB}"/>
              </a:ext>
            </a:extLst>
          </p:cNvPr>
          <p:cNvCxnSpPr/>
          <p:nvPr/>
        </p:nvCxnSpPr>
        <p:spPr>
          <a:xfrm>
            <a:off x="1072064" y="1624239"/>
            <a:ext cx="456679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8881A43-BC95-4AAD-9518-23921F9CA971}"/>
              </a:ext>
            </a:extLst>
          </p:cNvPr>
          <p:cNvSpPr/>
          <p:nvPr/>
        </p:nvSpPr>
        <p:spPr>
          <a:xfrm>
            <a:off x="999792" y="1649347"/>
            <a:ext cx="4881168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100">
              <a:solidFill>
                <a:schemeClr val="bg1"/>
              </a:solidFill>
              <a:latin typeface="+mj-lt"/>
              <a:cs typeface="Calibri Light"/>
            </a:endParaRPr>
          </a:p>
          <a:p>
            <a:pPr algn="ctr"/>
            <a:endParaRPr lang="en-US" sz="2100">
              <a:solidFill>
                <a:schemeClr val="bg1"/>
              </a:solidFill>
              <a:latin typeface="+mj-lt"/>
              <a:cs typeface="Calibri Light"/>
            </a:endParaRP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+mj-lt"/>
                <a:cs typeface="Calibri Light"/>
              </a:rPr>
              <a:t>Ensure compliance and at-risk revenue is protected by establishing an efficient process where violations are corrected by the proper person within the organization </a:t>
            </a:r>
          </a:p>
        </p:txBody>
      </p:sp>
    </p:spTree>
    <p:extLst>
      <p:ext uri="{BB962C8B-B14F-4D97-AF65-F5344CB8AC3E}">
        <p14:creationId xmlns:p14="http://schemas.microsoft.com/office/powerpoint/2010/main" val="3462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7C81D1-D638-3B4F-BFBD-11429C168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412"/>
          <a:stretch/>
        </p:blipFill>
        <p:spPr>
          <a:xfrm>
            <a:off x="-30996" y="-15445"/>
            <a:ext cx="12222996" cy="60907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9FFDDD2-EA4D-FF42-A6E1-CD1BEC567826}"/>
              </a:ext>
            </a:extLst>
          </p:cNvPr>
          <p:cNvGrpSpPr/>
          <p:nvPr/>
        </p:nvGrpSpPr>
        <p:grpSpPr>
          <a:xfrm>
            <a:off x="6301120" y="315997"/>
            <a:ext cx="5563151" cy="5563151"/>
            <a:chOff x="5913670" y="269503"/>
            <a:chExt cx="5563151" cy="556315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50DDB3-E70A-D940-A24A-AE9B1CC437B0}"/>
                </a:ext>
              </a:extLst>
            </p:cNvPr>
            <p:cNvSpPr/>
            <p:nvPr/>
          </p:nvSpPr>
          <p:spPr>
            <a:xfrm rot="8100000">
              <a:off x="5913670" y="269503"/>
              <a:ext cx="5563151" cy="55631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E13060-B796-B341-83F4-84C9CD38FDB8}"/>
                </a:ext>
              </a:extLst>
            </p:cNvPr>
            <p:cNvSpPr/>
            <p:nvPr/>
          </p:nvSpPr>
          <p:spPr>
            <a:xfrm>
              <a:off x="6509494" y="2174983"/>
              <a:ext cx="4292982" cy="235449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  <a:latin typeface="+mj-lt"/>
                </a:rPr>
                <a:t>Gain ease of user management</a:t>
              </a:r>
            </a:p>
            <a:p>
              <a:pPr algn="ctr"/>
              <a:endParaRPr lang="en-US" sz="2100">
                <a:solidFill>
                  <a:schemeClr val="bg1"/>
                </a:solidFill>
                <a:effectLst/>
                <a:latin typeface="+mj-lt"/>
                <a:cs typeface="Calibri Light"/>
              </a:endParaRPr>
            </a:p>
            <a:p>
              <a:pPr algn="ctr"/>
              <a:r>
                <a:rPr lang="en-US" sz="2100" dirty="0">
                  <a:solidFill>
                    <a:schemeClr val="bg1"/>
                  </a:solidFill>
                  <a:latin typeface="+mj-lt"/>
                  <a:cs typeface="Calibri Light"/>
                </a:rPr>
                <a:t>Enforce security – and save time doing it</a:t>
              </a:r>
            </a:p>
            <a:p>
              <a:pPr algn="ctr"/>
              <a:endParaRPr lang="en-US" sz="2100">
                <a:solidFill>
                  <a:schemeClr val="bg1"/>
                </a:solidFill>
                <a:effectLst/>
                <a:latin typeface="+mj-lt"/>
                <a:cs typeface="Calibri Light"/>
              </a:endParaRPr>
            </a:p>
            <a:p>
              <a:pPr algn="ctr"/>
              <a:r>
                <a:rPr lang="en-US" sz="2100" dirty="0">
                  <a:solidFill>
                    <a:schemeClr val="bg1"/>
                  </a:solidFill>
                  <a:latin typeface="+mj-lt"/>
                  <a:cs typeface="Calibri Light"/>
                </a:rPr>
                <a:t>Minimize the need for manual work or repetitive data entry</a:t>
              </a:r>
              <a:endParaRPr lang="en-US" sz="2100" dirty="0">
                <a:solidFill>
                  <a:schemeClr val="bg1"/>
                </a:solidFill>
                <a:effectLst/>
                <a:latin typeface="+mj-lt"/>
                <a:cs typeface="Calibri Light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F003EDA9-AD5A-D941-B205-2C79089E18BD}"/>
                </a:ext>
              </a:extLst>
            </p:cNvPr>
            <p:cNvSpPr txBox="1">
              <a:spLocks/>
            </p:cNvSpPr>
            <p:nvPr/>
          </p:nvSpPr>
          <p:spPr>
            <a:xfrm>
              <a:off x="6300317" y="1244645"/>
              <a:ext cx="4711337" cy="69492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>
                  <a:solidFill>
                    <a:schemeClr val="bg1"/>
                  </a:solidFill>
                  <a:latin typeface="+mn-lt"/>
                </a:rPr>
                <a:t>IT Professionals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75483C-A4F4-1A4C-8AEC-922C3350DAEB}"/>
                </a:ext>
              </a:extLst>
            </p:cNvPr>
            <p:cNvCxnSpPr/>
            <p:nvPr/>
          </p:nvCxnSpPr>
          <p:spPr>
            <a:xfrm>
              <a:off x="6372589" y="2017645"/>
              <a:ext cx="456679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57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3F6C2-0000-0640-BFA9-D0386E72F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412"/>
          <a:stretch/>
        </p:blipFill>
        <p:spPr>
          <a:xfrm>
            <a:off x="0" y="0"/>
            <a:ext cx="12192000" cy="6075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94B7DE-5560-A043-9CF8-ABF8D5F48C70}"/>
              </a:ext>
            </a:extLst>
          </p:cNvPr>
          <p:cNvGrpSpPr/>
          <p:nvPr/>
        </p:nvGrpSpPr>
        <p:grpSpPr>
          <a:xfrm>
            <a:off x="685072" y="539570"/>
            <a:ext cx="5120180" cy="5120180"/>
            <a:chOff x="731567" y="701982"/>
            <a:chExt cx="5120180" cy="51201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13FB50-F96E-CE41-9C1D-CE60AF885B57}"/>
                </a:ext>
              </a:extLst>
            </p:cNvPr>
            <p:cNvSpPr/>
            <p:nvPr/>
          </p:nvSpPr>
          <p:spPr>
            <a:xfrm rot="9900000">
              <a:off x="731567" y="701982"/>
              <a:ext cx="5120180" cy="51201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E13060-B796-B341-83F4-84C9CD38FDB8}"/>
                </a:ext>
              </a:extLst>
            </p:cNvPr>
            <p:cNvSpPr/>
            <p:nvPr/>
          </p:nvSpPr>
          <p:spPr>
            <a:xfrm>
              <a:off x="1264520" y="1926648"/>
              <a:ext cx="4041091" cy="287771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2100" dirty="0">
                  <a:solidFill>
                    <a:schemeClr val="bg1"/>
                  </a:solidFill>
                  <a:latin typeface="+mj-lt"/>
                </a:rPr>
                <a:t>Access to OCGs ensures you are always "in-the-know."</a:t>
              </a:r>
              <a:endParaRPr lang="en-US" sz="2100" dirty="0">
                <a:solidFill>
                  <a:schemeClr val="bg1"/>
                </a:solidFill>
                <a:latin typeface="+mj-lt"/>
                <a:cs typeface="Calibri Light"/>
              </a:endParaRPr>
            </a:p>
            <a:p>
              <a:pPr algn="ctr"/>
              <a:endParaRPr lang="en-US" sz="2100">
                <a:solidFill>
                  <a:schemeClr val="bg1"/>
                </a:solidFill>
                <a:latin typeface="+mj-lt"/>
                <a:cs typeface="Calibri Light"/>
              </a:endParaRPr>
            </a:p>
            <a:p>
              <a:pPr algn="ctr"/>
              <a:r>
                <a:rPr lang="en-US" sz="2100" dirty="0">
                  <a:solidFill>
                    <a:schemeClr val="bg1"/>
                  </a:solidFill>
                  <a:latin typeface="+mj-lt"/>
                  <a:cs typeface="Calibri Light"/>
                </a:rPr>
                <a:t>Lawyers are working with multiple clients with unique sets of billing rules and obligations that make it difficult to keep track.</a:t>
              </a:r>
              <a:endParaRPr lang="en-US" sz="2100" dirty="0">
                <a:solidFill>
                  <a:schemeClr val="bg1"/>
                </a:solidFill>
                <a:latin typeface="Calibri Light"/>
                <a:cs typeface="Calibri Light"/>
              </a:endParaRPr>
            </a:p>
            <a:p>
              <a:pPr algn="ctr"/>
              <a:endParaRPr lang="en-US" sz="1600">
                <a:solidFill>
                  <a:schemeClr val="bg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F003EDA9-AD5A-D941-B205-2C79089E18BD}"/>
                </a:ext>
              </a:extLst>
            </p:cNvPr>
            <p:cNvSpPr txBox="1">
              <a:spLocks/>
            </p:cNvSpPr>
            <p:nvPr/>
          </p:nvSpPr>
          <p:spPr>
            <a:xfrm>
              <a:off x="851201" y="996310"/>
              <a:ext cx="4711337" cy="69492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>
                  <a:solidFill>
                    <a:schemeClr val="bg1"/>
                  </a:solidFill>
                  <a:latin typeface="+mn-lt"/>
                </a:rPr>
                <a:t>Lawyers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75483C-A4F4-1A4C-8AEC-922C3350DAEB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1769310"/>
              <a:ext cx="382693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183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E6C0E34D-CE3B-2749-8BFF-FF8D9F89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spc="3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WHAT’S NEW</a:t>
            </a:r>
            <a:endParaRPr lang="en-US" sz="4000" b="1" spc="30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EDDE77E0-302F-4442-B805-8DE2A6D78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796" y="4008279"/>
            <a:ext cx="10972800" cy="1500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>
                <a:solidFill>
                  <a:schemeClr val="bg1"/>
                </a:solidFill>
                <a:latin typeface="+mj-lt"/>
              </a:rPr>
              <a:t>OCG Live</a:t>
            </a:r>
            <a:r>
              <a:rPr lang="en-US" sz="8800" baseline="30000">
                <a:solidFill>
                  <a:schemeClr val="bg1"/>
                </a:solidFill>
                <a:latin typeface="+mj-lt"/>
              </a:rPr>
              <a:t>™</a:t>
            </a:r>
            <a:endParaRPr lang="en-US" sz="8800" baseline="3000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FDFD644-1431-4E92-8FBB-819627CFB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6205" y="579671"/>
            <a:ext cx="4727691" cy="13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5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652D4E79-C10B-7741-B8AB-DFDD6B9B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OCG Live: Release Highlights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1985BA-5F42-4DF6-AB86-8B302E33C019}"/>
              </a:ext>
            </a:extLst>
          </p:cNvPr>
          <p:cNvGrpSpPr/>
          <p:nvPr/>
        </p:nvGrpSpPr>
        <p:grpSpPr>
          <a:xfrm>
            <a:off x="3270748" y="1782888"/>
            <a:ext cx="2459228" cy="3692355"/>
            <a:chOff x="4438796" y="1782888"/>
            <a:chExt cx="2459228" cy="36923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627F69-4BC0-49B5-A83D-DB9F30D87A3E}"/>
                </a:ext>
              </a:extLst>
            </p:cNvPr>
            <p:cNvGrpSpPr/>
            <p:nvPr/>
          </p:nvGrpSpPr>
          <p:grpSpPr>
            <a:xfrm>
              <a:off x="4438796" y="3117737"/>
              <a:ext cx="2459228" cy="2357506"/>
              <a:chOff x="3055621" y="2295025"/>
              <a:chExt cx="2075817" cy="204920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BD554B-498A-47FB-9DEC-91C96B12D940}"/>
                  </a:ext>
                </a:extLst>
              </p:cNvPr>
              <p:cNvSpPr/>
              <p:nvPr/>
            </p:nvSpPr>
            <p:spPr>
              <a:xfrm>
                <a:off x="3055621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4C6C56-F5EB-4FC1-952A-B012B46410D6}"/>
                  </a:ext>
                </a:extLst>
              </p:cNvPr>
              <p:cNvSpPr txBox="1"/>
              <p:nvPr/>
            </p:nvSpPr>
            <p:spPr>
              <a:xfrm>
                <a:off x="3055621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b="1" kern="1200" dirty="0">
                    <a:latin typeface="Lato"/>
                  </a:rPr>
                  <a:t>Source Timekeeper-Biller Relationship from T&amp;B</a:t>
                </a:r>
                <a:r>
                  <a:rPr lang="en-US" sz="1200" b="1" dirty="0">
                    <a:latin typeface="Lato"/>
                  </a:rPr>
                  <a:t>*</a:t>
                </a:r>
                <a:endParaRPr lang="en-US" sz="1200" b="1" kern="1200" dirty="0">
                  <a:latin typeface="Lato"/>
                </a:endParaRP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srgbClr val="000000"/>
                  </a:solidFill>
                  <a:effectLst/>
                  <a:latin typeface="Lato" panose="020F0502020204030203"/>
                </a:endParaRP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Lato" panose="020F0502020204030203"/>
                  </a:rPr>
                  <a:t>Utilize the </a:t>
                </a:r>
                <a:r>
                  <a:rPr lang="en-US" sz="1200" dirty="0">
                    <a:solidFill>
                      <a:srgbClr val="000000"/>
                    </a:solidFill>
                    <a:latin typeface="Lato" panose="020F0502020204030203"/>
                  </a:rPr>
                  <a:t>Billing User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Lato" panose="020F0502020204030203"/>
                  </a:rPr>
                  <a:t> Role in rules for automatic task and/or violation assignment to the relevant individual</a:t>
                </a:r>
                <a:endParaRPr lang="en-US" sz="1200" i="1" dirty="0">
                  <a:solidFill>
                    <a:srgbClr val="000000"/>
                  </a:solidFill>
                  <a:effectLst/>
                  <a:latin typeface="Lato" panose="020F0502020204030203" pitchFamily="34" charset="77"/>
                </a:endParaRP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latin typeface="Lato" panose="020F0502020204030203" pitchFamily="34" charset="77"/>
                </a:endParaRP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latin typeface="Lato" panose="020F0502020204030203" pitchFamily="34" charset="77"/>
                </a:endParaRP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dirty="0">
                    <a:latin typeface="Lato"/>
                  </a:rPr>
                  <a:t>* Currently only available for Aderant Expert and Elite 3E</a:t>
                </a:r>
              </a:p>
            </p:txBody>
          </p:sp>
        </p:grp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E00B7846-2B45-4B51-A726-34E836533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6476" y="1782888"/>
              <a:ext cx="1043869" cy="104386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A136CA-981D-4B8A-A316-E763C30BA3DC}"/>
              </a:ext>
            </a:extLst>
          </p:cNvPr>
          <p:cNvGrpSpPr/>
          <p:nvPr/>
        </p:nvGrpSpPr>
        <p:grpSpPr>
          <a:xfrm>
            <a:off x="101023" y="1782889"/>
            <a:ext cx="2459228" cy="3701743"/>
            <a:chOff x="913823" y="1782889"/>
            <a:chExt cx="2459228" cy="37017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C0807A6-AB37-4068-8823-5A2785BD58DB}"/>
                </a:ext>
              </a:extLst>
            </p:cNvPr>
            <p:cNvGrpSpPr/>
            <p:nvPr/>
          </p:nvGrpSpPr>
          <p:grpSpPr>
            <a:xfrm>
              <a:off x="913823" y="3127127"/>
              <a:ext cx="2459228" cy="2357505"/>
              <a:chOff x="616536" y="2295025"/>
              <a:chExt cx="2075817" cy="204920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6BB93C-FB6C-4779-BE48-28868DB24F57}"/>
                  </a:ext>
                </a:extLst>
              </p:cNvPr>
              <p:cNvSpPr/>
              <p:nvPr/>
            </p:nvSpPr>
            <p:spPr>
              <a:xfrm>
                <a:off x="616536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647BE1-370A-43FC-8A14-2035AF39372C}"/>
                  </a:ext>
                </a:extLst>
              </p:cNvPr>
              <p:cNvSpPr txBox="1"/>
              <p:nvPr/>
            </p:nvSpPr>
            <p:spPr>
              <a:xfrm>
                <a:off x="616536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b="1" kern="1200" dirty="0">
                    <a:latin typeface="Lato"/>
                  </a:rPr>
                  <a:t>Roles &amp; </a:t>
                </a:r>
                <a:r>
                  <a:rPr lang="en-US" sz="1200" b="1" dirty="0">
                    <a:latin typeface="Lato"/>
                  </a:rPr>
                  <a:t>Permissions</a:t>
                </a:r>
                <a:r>
                  <a:rPr lang="en-US" sz="1200" b="1" kern="1200" dirty="0">
                    <a:latin typeface="Lato"/>
                  </a:rPr>
                  <a:t> Structure</a:t>
                </a:r>
                <a:br>
                  <a:rPr lang="en-US" sz="1200" b="1" kern="1200" dirty="0">
                    <a:latin typeface="Lato" panose="020F0502020204030203" pitchFamily="34" charset="77"/>
                  </a:rPr>
                </a:br>
                <a:br>
                  <a:rPr lang="en-US" sz="1200" b="1" kern="1200" dirty="0">
                    <a:latin typeface="Lato" panose="020F0502020204030203" pitchFamily="34" charset="77"/>
                  </a:rPr>
                </a:br>
                <a:r>
                  <a:rPr lang="en-US" sz="1200" kern="1200" dirty="0">
                    <a:latin typeface="Lato"/>
                  </a:rPr>
                  <a:t>New OCG Live roles;</a:t>
                </a:r>
              </a:p>
              <a:p>
                <a:pPr marL="171450" lvl="0" indent="-17145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FontTx/>
                  <a:buChar char="+"/>
                </a:pPr>
                <a:r>
                  <a:rPr lang="en-US" sz="1200" b="1" dirty="0">
                    <a:latin typeface="Lato"/>
                  </a:rPr>
                  <a:t>Timekeepers</a:t>
                </a:r>
              </a:p>
              <a:p>
                <a:pPr marL="171450" indent="-171450" algn="ctr" defTabSz="488950">
                  <a:spcBef>
                    <a:spcPct val="0"/>
                  </a:spcBef>
                  <a:spcAft>
                    <a:spcPct val="35000"/>
                  </a:spcAft>
                  <a:buFontTx/>
                  <a:buChar char="+"/>
                </a:pPr>
                <a:r>
                  <a:rPr lang="en-US" sz="1200" b="1" dirty="0">
                    <a:latin typeface="Lato"/>
                  </a:rPr>
                  <a:t>Billing User</a:t>
                </a:r>
                <a:endParaRPr lang="en-US" sz="1200" b="1" kern="1200" dirty="0">
                  <a:latin typeface="Lato" panose="020F0502020204030203" pitchFamily="34" charset="77"/>
                </a:endParaRPr>
              </a:p>
              <a:p>
                <a:pPr marL="171450" lvl="0" indent="-17145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FontTx/>
                  <a:buChar char="+"/>
                </a:pPr>
                <a:r>
                  <a:rPr lang="en-US" sz="1200" b="1" dirty="0">
                    <a:latin typeface="Lato"/>
                  </a:rPr>
                  <a:t>Billing Manager</a:t>
                </a:r>
              </a:p>
              <a:p>
                <a:pPr lvl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>
                    <a:latin typeface="Lato"/>
                  </a:rPr>
                  <a:t>----</a:t>
                </a:r>
              </a:p>
              <a:p>
                <a:pPr marL="171450" lvl="0" indent="-17145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200" kern="1200" dirty="0">
                    <a:latin typeface="Lato"/>
                  </a:rPr>
                  <a:t>Dept. Member</a:t>
                </a:r>
              </a:p>
              <a:p>
                <a:pPr marL="171450" lvl="0" indent="-17145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Lato"/>
                  </a:rPr>
                  <a:t>Guideline Administrator</a:t>
                </a:r>
                <a:endParaRPr lang="en-US" sz="1200" kern="1200" dirty="0">
                  <a:latin typeface="Lato"/>
                </a:endParaRPr>
              </a:p>
            </p:txBody>
          </p:sp>
        </p:grp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91B97397-F233-4D95-A1DA-BEA143614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1503" y="1782889"/>
              <a:ext cx="1043869" cy="104386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0EDABD1-550A-43BC-8060-B82FB622613F}"/>
              </a:ext>
            </a:extLst>
          </p:cNvPr>
          <p:cNvGrpSpPr/>
          <p:nvPr/>
        </p:nvGrpSpPr>
        <p:grpSpPr>
          <a:xfrm>
            <a:off x="6440473" y="1782888"/>
            <a:ext cx="2459228" cy="3692355"/>
            <a:chOff x="7963769" y="1782888"/>
            <a:chExt cx="2459228" cy="369235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ECB3E81-D2C1-4307-93B7-4807749F16A6}"/>
                </a:ext>
              </a:extLst>
            </p:cNvPr>
            <p:cNvGrpSpPr/>
            <p:nvPr/>
          </p:nvGrpSpPr>
          <p:grpSpPr>
            <a:xfrm>
              <a:off x="7963769" y="3117737"/>
              <a:ext cx="2459228" cy="2357506"/>
              <a:chOff x="3055621" y="2295025"/>
              <a:chExt cx="2075817" cy="204920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13A9DAD-50A4-4A12-8CA2-9741C99EA33B}"/>
                  </a:ext>
                </a:extLst>
              </p:cNvPr>
              <p:cNvSpPr/>
              <p:nvPr/>
            </p:nvSpPr>
            <p:spPr>
              <a:xfrm>
                <a:off x="3055621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48A312-9020-44EA-BE16-EE01C96BD914}"/>
                  </a:ext>
                </a:extLst>
              </p:cNvPr>
              <p:cNvSpPr txBox="1"/>
              <p:nvPr/>
            </p:nvSpPr>
            <p:spPr>
              <a:xfrm>
                <a:off x="3055621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>
                    <a:latin typeface="Lato"/>
                  </a:rPr>
                  <a:t>Enhancements to Rules, Actions, </a:t>
                </a:r>
                <a:r>
                  <a:rPr lang="en-US" sz="1200" b="1" dirty="0">
                    <a:latin typeface="Lato"/>
                  </a:rPr>
                  <a:t>and Tasks</a:t>
                </a:r>
                <a:endParaRPr lang="en-US" sz="1200" b="1" kern="1200" dirty="0">
                  <a:latin typeface="Lato"/>
                </a:endParaRP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srgbClr val="000000"/>
                  </a:solidFill>
                  <a:effectLst/>
                  <a:latin typeface="Lato" panose="020F0502020204030203"/>
                </a:endParaRP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Lato" panose="020F0502020204030203"/>
                  </a:rPr>
                  <a:t>Create rules that last by assigning roles to rules</a:t>
                </a: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srgbClr val="000000"/>
                  </a:solidFill>
                  <a:latin typeface="Lato" panose="020F0502020204030203"/>
                </a:endParaRP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Lato" panose="020F0502020204030203"/>
                  </a:rPr>
                  <a:t>Identify where </a:t>
                </a:r>
                <a:r>
                  <a:rPr lang="en-US" sz="1200" dirty="0">
                    <a:solidFill>
                      <a:srgbClr val="000000"/>
                    </a:solidFill>
                    <a:latin typeface="Lato" panose="020F0502020204030203"/>
                  </a:rPr>
                  <a:t>violations display</a:t>
                </a:r>
                <a:endParaRPr lang="en-US" sz="1200" dirty="0">
                  <a:solidFill>
                    <a:srgbClr val="000000"/>
                  </a:solidFill>
                  <a:effectLst/>
                  <a:latin typeface="Lato" panose="020F0502020204030203"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DFFCDDF-931E-464C-9DF0-07444455D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671449" y="1782888"/>
              <a:ext cx="1043869" cy="104386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2E7638-B470-475E-9FC0-7D8E79C13B56}"/>
              </a:ext>
            </a:extLst>
          </p:cNvPr>
          <p:cNvGrpSpPr/>
          <p:nvPr/>
        </p:nvGrpSpPr>
        <p:grpSpPr>
          <a:xfrm>
            <a:off x="9610197" y="1782888"/>
            <a:ext cx="2459228" cy="3692355"/>
            <a:chOff x="7963769" y="1782888"/>
            <a:chExt cx="2459228" cy="369235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D3E5155-C6D0-4DFC-9AFE-0DD3D7F1BC28}"/>
                </a:ext>
              </a:extLst>
            </p:cNvPr>
            <p:cNvGrpSpPr/>
            <p:nvPr/>
          </p:nvGrpSpPr>
          <p:grpSpPr>
            <a:xfrm>
              <a:off x="7963769" y="3117737"/>
              <a:ext cx="2459228" cy="2357506"/>
              <a:chOff x="3055621" y="2295025"/>
              <a:chExt cx="2075817" cy="204920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1381EF8-0A8A-4A63-A7F4-5BF02C73ED80}"/>
                  </a:ext>
                </a:extLst>
              </p:cNvPr>
              <p:cNvSpPr/>
              <p:nvPr/>
            </p:nvSpPr>
            <p:spPr>
              <a:xfrm>
                <a:off x="3055621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674284-E7A5-4F37-88FA-0B3551DF4CDA}"/>
                  </a:ext>
                </a:extLst>
              </p:cNvPr>
              <p:cNvSpPr txBox="1"/>
              <p:nvPr/>
            </p:nvSpPr>
            <p:spPr>
              <a:xfrm>
                <a:off x="3055621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b="1" kern="1200" dirty="0">
                    <a:latin typeface="Lato"/>
                  </a:rPr>
                  <a:t>Enhancements to Violations Report</a:t>
                </a: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srgbClr val="000000"/>
                  </a:solidFill>
                  <a:effectLst/>
                  <a:latin typeface="Lato" panose="020F0502020204030203"/>
                </a:endParaRP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latin typeface="Lato" panose="020F0502020204030203"/>
                  </a:rPr>
                  <a:t>Violations are corrected by appropriate individual</a:t>
                </a:r>
                <a:endParaRPr lang="en-US" sz="1200" dirty="0">
                  <a:solidFill>
                    <a:srgbClr val="000000"/>
                  </a:solidFill>
                  <a:effectLst/>
                  <a:latin typeface="Lato" panose="020F0502020204030203"/>
                </a:endParaRP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srgbClr val="000000"/>
                  </a:solidFill>
                  <a:latin typeface="Lato" panose="020F0502020204030203"/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6A54A43-1A31-4151-BBCA-95CA0ED6D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671449" y="1782888"/>
              <a:ext cx="1043869" cy="1043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41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652D4E79-C10B-7741-B8AB-DFDD6B9B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OCG Live: Release Highlights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1985BA-5F42-4DF6-AB86-8B302E33C019}"/>
              </a:ext>
            </a:extLst>
          </p:cNvPr>
          <p:cNvGrpSpPr/>
          <p:nvPr/>
        </p:nvGrpSpPr>
        <p:grpSpPr>
          <a:xfrm>
            <a:off x="4866386" y="1782888"/>
            <a:ext cx="2459228" cy="3692355"/>
            <a:chOff x="4438796" y="1782888"/>
            <a:chExt cx="2459228" cy="36923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627F69-4BC0-49B5-A83D-DB9F30D87A3E}"/>
                </a:ext>
              </a:extLst>
            </p:cNvPr>
            <p:cNvGrpSpPr/>
            <p:nvPr/>
          </p:nvGrpSpPr>
          <p:grpSpPr>
            <a:xfrm>
              <a:off x="4438796" y="3117737"/>
              <a:ext cx="2459228" cy="2357506"/>
              <a:chOff x="3055621" y="2295025"/>
              <a:chExt cx="2075817" cy="204920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BD554B-498A-47FB-9DEC-91C96B12D940}"/>
                  </a:ext>
                </a:extLst>
              </p:cNvPr>
              <p:cNvSpPr/>
              <p:nvPr/>
            </p:nvSpPr>
            <p:spPr>
              <a:xfrm>
                <a:off x="3055621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4C6C56-F5EB-4FC1-952A-B012B46410D6}"/>
                  </a:ext>
                </a:extLst>
              </p:cNvPr>
              <p:cNvSpPr txBox="1"/>
              <p:nvPr/>
            </p:nvSpPr>
            <p:spPr>
              <a:xfrm>
                <a:off x="3055621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b="1" dirty="0">
                    <a:latin typeface="Lato"/>
                  </a:rPr>
                  <a:t>OCG Live Standard </a:t>
                </a:r>
                <a:br>
                  <a:rPr lang="en-US" sz="1200" b="1" dirty="0">
                    <a:latin typeface="Lato"/>
                  </a:rPr>
                </a:br>
                <a:r>
                  <a:rPr lang="en-US" sz="1200" b="1" kern="1200" dirty="0">
                    <a:latin typeface="Lato"/>
                  </a:rPr>
                  <a:t>Enhancements</a:t>
                </a: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srgbClr val="000000"/>
                  </a:solidFill>
                  <a:effectLst/>
                  <a:latin typeface="Lato" panose="020F0502020204030203"/>
                </a:endParaRPr>
              </a:p>
              <a:p>
                <a:pPr algn="ctr" defTabSz="4889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Lato" panose="020F0502020204030203"/>
                  </a:rPr>
                  <a:t>Additional capabilities for managing guidelines</a:t>
                </a:r>
                <a:endParaRPr lang="en-US" sz="1200" i="1" kern="1200" dirty="0">
                  <a:latin typeface="Lato" panose="020F0502020204030203" pitchFamily="34" charset="77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0B7846-2B45-4B51-A726-34E836533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146476" y="1782888"/>
              <a:ext cx="1043869" cy="1043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419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756B-FBA1-483C-8CC9-C56E858F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Roles &amp; Permission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BA3E2EA-1C0D-4AD5-8278-B5AD40292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437" y="166345"/>
            <a:ext cx="4413350" cy="5871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FD6179-F9E6-4140-B6AB-EBE9D195DF02}"/>
              </a:ext>
            </a:extLst>
          </p:cNvPr>
          <p:cNvSpPr txBox="1">
            <a:spLocks/>
          </p:cNvSpPr>
          <p:nvPr/>
        </p:nvSpPr>
        <p:spPr>
          <a:xfrm>
            <a:off x="612201" y="1312405"/>
            <a:ext cx="5152103" cy="3579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b="0" i="0" kern="1200">
                <a:solidFill>
                  <a:schemeClr val="accent1"/>
                </a:solidFill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b="0" i="0" kern="1200">
                <a:solidFill>
                  <a:schemeClr val="tx2"/>
                </a:solidFill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1"/>
                </a:solidFill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>
                <a:latin typeface="Lato"/>
              </a:rPr>
              <a:t>New Default roles</a:t>
            </a:r>
          </a:p>
          <a:p>
            <a:pPr lvl="1">
              <a:lnSpc>
                <a:spcPct val="120000"/>
              </a:lnSpc>
            </a:pPr>
            <a:r>
              <a:rPr lang="en-US" sz="2000">
                <a:latin typeface="Lato"/>
              </a:rPr>
              <a:t>Billing Manager</a:t>
            </a:r>
          </a:p>
          <a:p>
            <a:pPr lvl="1">
              <a:lnSpc>
                <a:spcPct val="120000"/>
              </a:lnSpc>
            </a:pPr>
            <a:r>
              <a:rPr lang="en-US" sz="2000">
                <a:latin typeface="Lato"/>
              </a:rPr>
              <a:t>Biller</a:t>
            </a:r>
          </a:p>
          <a:p>
            <a:pPr lvl="1">
              <a:lnSpc>
                <a:spcPct val="120000"/>
              </a:lnSpc>
            </a:pPr>
            <a:r>
              <a:rPr lang="en-US" sz="2000">
                <a:latin typeface="Lato"/>
              </a:rPr>
              <a:t>Timekeeper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Lato"/>
              </a:rPr>
              <a:t>OCG Live – Professional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Lato"/>
              </a:rPr>
              <a:t>Determine visible guidelines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53377-6B09-40B2-8E8E-61FCD2C4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63" y="4277570"/>
            <a:ext cx="3923637" cy="1759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935014"/>
      </p:ext>
    </p:extLst>
  </p:cSld>
  <p:clrMapOvr>
    <a:masterClrMapping/>
  </p:clrMapOvr>
</p:sld>
</file>

<file path=ppt/theme/theme1.xml><?xml version="1.0" encoding="utf-8"?>
<a:theme xmlns:a="http://schemas.openxmlformats.org/drawingml/2006/main" name="Bellefield Master">
  <a:themeElements>
    <a:clrScheme name="Aderant 2020 Colors">
      <a:dk1>
        <a:srgbClr val="000000"/>
      </a:dk1>
      <a:lt1>
        <a:srgbClr val="FFFFFF"/>
      </a:lt1>
      <a:dk2>
        <a:srgbClr val="B30838"/>
      </a:dk2>
      <a:lt2>
        <a:srgbClr val="939CA1"/>
      </a:lt2>
      <a:accent1>
        <a:srgbClr val="0782C2"/>
      </a:accent1>
      <a:accent2>
        <a:srgbClr val="4DB9EF"/>
      </a:accent2>
      <a:accent3>
        <a:srgbClr val="088FB3"/>
      </a:accent3>
      <a:accent4>
        <a:srgbClr val="057877"/>
      </a:accent4>
      <a:accent5>
        <a:srgbClr val="FBAE2F"/>
      </a:accent5>
      <a:accent6>
        <a:srgbClr val="2A2E79"/>
      </a:accent6>
      <a:hlink>
        <a:srgbClr val="1E568A"/>
      </a:hlink>
      <a:folHlink>
        <a:srgbClr val="0E51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-Slide-Master-2019-v2" id="{36FD6396-4533-4143-9F5D-EDB5EA47D3EA}" vid="{94C04EC7-C6D8-FB47-B0D2-9D59C562CC4D}"/>
    </a:ext>
  </a:extLst>
</a:theme>
</file>

<file path=ppt/theme/theme2.xml><?xml version="1.0" encoding="utf-8"?>
<a:theme xmlns:a="http://schemas.openxmlformats.org/drawingml/2006/main" name="2_Bellefield Master">
  <a:themeElements>
    <a:clrScheme name="Aderant 2020 Colors">
      <a:dk1>
        <a:srgbClr val="000000"/>
      </a:dk1>
      <a:lt1>
        <a:srgbClr val="FFFFFF"/>
      </a:lt1>
      <a:dk2>
        <a:srgbClr val="B30838"/>
      </a:dk2>
      <a:lt2>
        <a:srgbClr val="939CA1"/>
      </a:lt2>
      <a:accent1>
        <a:srgbClr val="0782C2"/>
      </a:accent1>
      <a:accent2>
        <a:srgbClr val="4DB9EF"/>
      </a:accent2>
      <a:accent3>
        <a:srgbClr val="088FB3"/>
      </a:accent3>
      <a:accent4>
        <a:srgbClr val="057877"/>
      </a:accent4>
      <a:accent5>
        <a:srgbClr val="FBAE2F"/>
      </a:accent5>
      <a:accent6>
        <a:srgbClr val="2A2E79"/>
      </a:accent6>
      <a:hlink>
        <a:srgbClr val="1E568A"/>
      </a:hlink>
      <a:folHlink>
        <a:srgbClr val="0E51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-Slide-Master-2019-v2" id="{36FD6396-4533-4143-9F5D-EDB5EA47D3EA}" vid="{94C04EC7-C6D8-FB47-B0D2-9D59C562CC4D}"/>
    </a:ext>
  </a:extLst>
</a:theme>
</file>

<file path=ppt/theme/theme3.xml><?xml version="1.0" encoding="utf-8"?>
<a:theme xmlns:a="http://schemas.openxmlformats.org/drawingml/2006/main" name="iTimeKeep Master">
  <a:themeElements>
    <a:clrScheme name="Aderant 2020 Colors">
      <a:dk1>
        <a:srgbClr val="000000"/>
      </a:dk1>
      <a:lt1>
        <a:srgbClr val="FFFFFF"/>
      </a:lt1>
      <a:dk2>
        <a:srgbClr val="B30838"/>
      </a:dk2>
      <a:lt2>
        <a:srgbClr val="939CA1"/>
      </a:lt2>
      <a:accent1>
        <a:srgbClr val="0782C2"/>
      </a:accent1>
      <a:accent2>
        <a:srgbClr val="4DB9EF"/>
      </a:accent2>
      <a:accent3>
        <a:srgbClr val="088FB3"/>
      </a:accent3>
      <a:accent4>
        <a:srgbClr val="057877"/>
      </a:accent4>
      <a:accent5>
        <a:srgbClr val="FBAE2F"/>
      </a:accent5>
      <a:accent6>
        <a:srgbClr val="2A2E79"/>
      </a:accent6>
      <a:hlink>
        <a:srgbClr val="1E568A"/>
      </a:hlink>
      <a:folHlink>
        <a:srgbClr val="0E51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-Slide-Master-2019-v2" id="{36FD6396-4533-4143-9F5D-EDB5EA47D3EA}" vid="{A81D33E1-BE00-7849-A5B3-4E2C1ECFCF47}"/>
    </a:ext>
  </a:extLst>
</a:theme>
</file>

<file path=ppt/theme/theme4.xml><?xml version="1.0" encoding="utf-8"?>
<a:theme xmlns:a="http://schemas.openxmlformats.org/drawingml/2006/main" name="OCG Master">
  <a:themeElements>
    <a:clrScheme name="Aderant 2020 Colors">
      <a:dk1>
        <a:srgbClr val="000000"/>
      </a:dk1>
      <a:lt1>
        <a:srgbClr val="FFFFFF"/>
      </a:lt1>
      <a:dk2>
        <a:srgbClr val="B30838"/>
      </a:dk2>
      <a:lt2>
        <a:srgbClr val="939CA1"/>
      </a:lt2>
      <a:accent1>
        <a:srgbClr val="0782C2"/>
      </a:accent1>
      <a:accent2>
        <a:srgbClr val="4DB9EF"/>
      </a:accent2>
      <a:accent3>
        <a:srgbClr val="088FB3"/>
      </a:accent3>
      <a:accent4>
        <a:srgbClr val="057877"/>
      </a:accent4>
      <a:accent5>
        <a:srgbClr val="FBAE2F"/>
      </a:accent5>
      <a:accent6>
        <a:srgbClr val="2A2E79"/>
      </a:accent6>
      <a:hlink>
        <a:srgbClr val="1E568A"/>
      </a:hlink>
      <a:folHlink>
        <a:srgbClr val="0E51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-Slide-Master-2019-v2" id="{36FD6396-4533-4143-9F5D-EDB5EA47D3EA}" vid="{0A9CA7AD-341E-1D47-A067-0262A94F1914}"/>
    </a:ext>
  </a:extLst>
</a:theme>
</file>

<file path=ppt/theme/theme5.xml><?xml version="1.0" encoding="utf-8"?>
<a:theme xmlns:a="http://schemas.openxmlformats.org/drawingml/2006/main" name="1_Bellefield Master">
  <a:themeElements>
    <a:clrScheme name="Aderant 2020 Colors">
      <a:dk1>
        <a:srgbClr val="000000"/>
      </a:dk1>
      <a:lt1>
        <a:srgbClr val="FFFFFF"/>
      </a:lt1>
      <a:dk2>
        <a:srgbClr val="B30838"/>
      </a:dk2>
      <a:lt2>
        <a:srgbClr val="939CA1"/>
      </a:lt2>
      <a:accent1>
        <a:srgbClr val="0782C2"/>
      </a:accent1>
      <a:accent2>
        <a:srgbClr val="4DB9EF"/>
      </a:accent2>
      <a:accent3>
        <a:srgbClr val="088FB3"/>
      </a:accent3>
      <a:accent4>
        <a:srgbClr val="057877"/>
      </a:accent4>
      <a:accent5>
        <a:srgbClr val="FBAE2F"/>
      </a:accent5>
      <a:accent6>
        <a:srgbClr val="2A2E79"/>
      </a:accent6>
      <a:hlink>
        <a:srgbClr val="1E568A"/>
      </a:hlink>
      <a:folHlink>
        <a:srgbClr val="0E51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-Slide-Master-2019-v2" id="{36FD6396-4533-4143-9F5D-EDB5EA47D3EA}" vid="{197D9850-EFEE-4143-B4E5-B63E17D927D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56F579C56B8449BFEEF7CC89DBE9A" ma:contentTypeVersion="4" ma:contentTypeDescription="Create a new document." ma:contentTypeScope="" ma:versionID="d15a253e8d42afea912d00d6e847964f">
  <xsd:schema xmlns:xsd="http://www.w3.org/2001/XMLSchema" xmlns:xs="http://www.w3.org/2001/XMLSchema" xmlns:p="http://schemas.microsoft.com/office/2006/metadata/properties" xmlns:ns2="2f7eafbe-9c4a-4ffc-a6ed-7929c4516cab" targetNamespace="http://schemas.microsoft.com/office/2006/metadata/properties" ma:root="true" ma:fieldsID="1b457cae0ce3392703e56592404f7b2c" ns2:_="">
    <xsd:import namespace="2f7eafbe-9c4a-4ffc-a6ed-7929c4516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eafbe-9c4a-4ffc-a6ed-7929c4516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5D6193-C97D-4C55-8D6E-8CF646091AA6}">
  <ds:schemaRefs>
    <ds:schemaRef ds:uri="2f7eafbe-9c4a-4ffc-a6ed-7929c4516c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F39034-F0F2-4670-8F1C-AC6F611F5B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337674-810C-4DAC-AB41-AD7AF61D0A40}">
  <ds:schemaRefs>
    <ds:schemaRef ds:uri="2f7eafbe-9c4a-4ffc-a6ed-7929c4516c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Macintosh PowerPoint</Application>
  <PresentationFormat>Widescreen</PresentationFormat>
  <Paragraphs>102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Gill Sans</vt:lpstr>
      <vt:lpstr>Helvetica Neue</vt:lpstr>
      <vt:lpstr>Lato</vt:lpstr>
      <vt:lpstr>Lato Light</vt:lpstr>
      <vt:lpstr>Segoe UI</vt:lpstr>
      <vt:lpstr>Segoe UI VSS (Regular)</vt:lpstr>
      <vt:lpstr>Bellefield Master</vt:lpstr>
      <vt:lpstr>2_Bellefield Master</vt:lpstr>
      <vt:lpstr>iTimeKeep Master</vt:lpstr>
      <vt:lpstr>OCG Master</vt:lpstr>
      <vt:lpstr>1_Bellefield Master</vt:lpstr>
      <vt:lpstr>Resource Materials  OCG Live™ </vt:lpstr>
      <vt:lpstr>Our Vision:</vt:lpstr>
      <vt:lpstr>PowerPoint Presentation</vt:lpstr>
      <vt:lpstr>PowerPoint Presentation</vt:lpstr>
      <vt:lpstr>PowerPoint Presentation</vt:lpstr>
      <vt:lpstr>WHAT’S NEW</vt:lpstr>
      <vt:lpstr>OCG Live: Release Highlights</vt:lpstr>
      <vt:lpstr>OCG Live: Release Highlights</vt:lpstr>
      <vt:lpstr>Roles &amp; Permission</vt:lpstr>
      <vt:lpstr>Enhancements to Rules, Actions, and Tasks</vt:lpstr>
      <vt:lpstr>Enhancements to Rules, Actions, and Tasks</vt:lpstr>
      <vt:lpstr>Enhancements to Violations Report</vt:lpstr>
      <vt:lpstr>Enhancements to Violations Report</vt:lpstr>
      <vt:lpstr>Timekeeper Access to Violations Report</vt:lpstr>
      <vt:lpstr>OCG Live Standard Enhancements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Materials iTimekeep  and OCG Live™  March 2020 Product Release</dc:title>
  <dc:creator>Samantha Rouse</dc:creator>
  <cp:lastModifiedBy>Antonio Garcia</cp:lastModifiedBy>
  <cp:revision>68</cp:revision>
  <dcterms:created xsi:type="dcterms:W3CDTF">2020-03-17T10:53:30Z</dcterms:created>
  <dcterms:modified xsi:type="dcterms:W3CDTF">2021-04-23T11:31:47Z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0x01010047856F579C56B8449BFEEF7CC89DBE9A</vt:lpwstr>
  </property>
  <property fmtid="{D5CDD505-2E9C-101B-9397-08002B2CF9AE}" pid="3" name="Order">
    <vt:r8>4273100</vt:r8>
  </property>
  <property fmtid="{D5CDD505-2E9C-101B-9397-08002B2CF9AE}" pid="4" name="ComplianceAssetId">
    <vt:lpwstr/>
  </property>
</Properties>
</file>